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2" r:id="rId1"/>
  </p:sldMasterIdLst>
  <p:notesMasterIdLst>
    <p:notesMasterId r:id="rId21"/>
  </p:notesMasterIdLst>
  <p:handoutMasterIdLst>
    <p:handoutMasterId r:id="rId22"/>
  </p:handoutMasterIdLst>
  <p:sldIdLst>
    <p:sldId id="291" r:id="rId2"/>
    <p:sldId id="265" r:id="rId3"/>
    <p:sldId id="259" r:id="rId4"/>
    <p:sldId id="268" r:id="rId5"/>
    <p:sldId id="269" r:id="rId6"/>
    <p:sldId id="295" r:id="rId7"/>
    <p:sldId id="296" r:id="rId8"/>
    <p:sldId id="297" r:id="rId9"/>
    <p:sldId id="298" r:id="rId10"/>
    <p:sldId id="300" r:id="rId11"/>
    <p:sldId id="299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9" r:id="rId20"/>
  </p:sldIdLst>
  <p:sldSz cx="12192000" cy="6858000"/>
  <p:notesSz cx="6858000" cy="9144000"/>
  <p:embeddedFontLst>
    <p:embeddedFont>
      <p:font typeface="Work Sans SemiBold" panose="020B0604020202020204" charset="0"/>
      <p:regular r:id="rId23"/>
      <p:bold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Work Sans" panose="020B0604020202020204" charset="0"/>
      <p:regular r:id="rId33"/>
      <p:bold r:id="rId34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3B3B"/>
    <a:srgbClr val="A4091F"/>
    <a:srgbClr val="FFB300"/>
    <a:srgbClr val="1F4B71"/>
    <a:srgbClr val="0C3076"/>
    <a:srgbClr val="FBCD0A"/>
    <a:srgbClr val="86081A"/>
    <a:srgbClr val="5F0512"/>
    <a:srgbClr val="B81C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0" autoAdjust="0"/>
    <p:restoredTop sz="98694" autoAdjust="0"/>
  </p:normalViewPr>
  <p:slideViewPr>
    <p:cSldViewPr snapToGrid="0">
      <p:cViewPr>
        <p:scale>
          <a:sx n="98" d="100"/>
          <a:sy n="98" d="100"/>
        </p:scale>
        <p:origin x="48" y="-1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customXml" Target="../customXml/item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>
              <a:latin typeface="Montserrat" panose="000005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C44C8-8A7A-402E-BE9F-F9B9498000FC}" type="datetimeFigureOut">
              <a:rPr lang="es-CO" smtClean="0">
                <a:latin typeface="Montserrat" panose="00000500000000000000" pitchFamily="2" charset="0"/>
              </a:rPr>
              <a:t>17/07/2020</a:t>
            </a:fld>
            <a:endParaRPr lang="es-CO" dirty="0">
              <a:latin typeface="Montserrat" panose="000005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>
              <a:latin typeface="Montserrat" panose="000005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5F5EF-AE72-4A14-9CDB-C4CA7F29A3CC}" type="slidenum">
              <a:rPr lang="es-CO" smtClean="0">
                <a:latin typeface="Montserrat" panose="00000500000000000000" pitchFamily="2" charset="0"/>
              </a:rPr>
              <a:t>‹Nº›</a:t>
            </a:fld>
            <a:endParaRPr lang="es-CO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0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s-C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98BAFF05-F43C-4CB6-AE67-6997AB6FE7FB}" type="datetimeFigureOut">
              <a:rPr lang="es-CO" smtClean="0"/>
              <a:pPr/>
              <a:t>17/07/2020</a:t>
            </a:fld>
            <a:endParaRPr lang="es-C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A81E9337-9457-4885-8E9F-046775B6A99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455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tada Institucion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/>
        </p:nvSpPr>
        <p:spPr>
          <a:xfrm rot="5400000">
            <a:off x="6984999" y="1651001"/>
            <a:ext cx="6858001" cy="355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Work Sans" panose="00000500000000000000" pitchFamily="2" charset="0"/>
            </a:endParaRPr>
          </a:p>
        </p:txBody>
      </p:sp>
      <p:sp>
        <p:nvSpPr>
          <p:cNvPr id="7" name="Shape 55"/>
          <p:cNvSpPr txBox="1"/>
          <p:nvPr/>
        </p:nvSpPr>
        <p:spPr>
          <a:xfrm>
            <a:off x="406400" y="6322013"/>
            <a:ext cx="7804150" cy="415458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Esta presentación es propiedad intelectual controlada y producida por el Departamento Nacional de Planeación</a:t>
            </a:r>
            <a:endParaRPr lang="x-none" sz="1000" dirty="0">
              <a:solidFill>
                <a:schemeClr val="bg1"/>
              </a:solidFill>
            </a:endParaRPr>
          </a:p>
        </p:txBody>
      </p:sp>
      <p:sp>
        <p:nvSpPr>
          <p:cNvPr id="6" name="Shape 54">
            <a:extLst>
              <a:ext uri="{FF2B5EF4-FFF2-40B4-BE49-F238E27FC236}">
                <a16:creationId xmlns="" xmlns:a16="http://schemas.microsoft.com/office/drawing/2014/main" id="{8230B0EB-58AA-484E-9465-69A33E1865E2}"/>
              </a:ext>
            </a:extLst>
          </p:cNvPr>
          <p:cNvSpPr/>
          <p:nvPr/>
        </p:nvSpPr>
        <p:spPr>
          <a:xfrm rot="5400000">
            <a:off x="6984999" y="1651001"/>
            <a:ext cx="6858001" cy="355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Work Sans" panose="00000500000000000000" pitchFamily="2" charset="0"/>
            </a:endParaRPr>
          </a:p>
        </p:txBody>
      </p:sp>
      <p:sp>
        <p:nvSpPr>
          <p:cNvPr id="8" name="Shape 55">
            <a:extLst>
              <a:ext uri="{FF2B5EF4-FFF2-40B4-BE49-F238E27FC236}">
                <a16:creationId xmlns="" xmlns:a16="http://schemas.microsoft.com/office/drawing/2014/main" id="{0D3D41AC-CE21-40BD-928E-00029066B3C9}"/>
              </a:ext>
            </a:extLst>
          </p:cNvPr>
          <p:cNvSpPr txBox="1"/>
          <p:nvPr/>
        </p:nvSpPr>
        <p:spPr>
          <a:xfrm>
            <a:off x="406400" y="6322013"/>
            <a:ext cx="7804150" cy="415458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Esta presentación es propiedad intelectual controlada y producida por el Departamento Nacional de Planeación</a:t>
            </a:r>
            <a:endParaRPr lang="x-non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- Tab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="" xmlns:a16="http://schemas.microsoft.com/office/drawing/2014/main" id="{573D63A0-B3C4-4AA6-881C-BAE716D379BC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1909580" y="2301764"/>
            <a:ext cx="8372840" cy="39557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Work Sans" panose="00000500000000000000" pitchFamily="2" charset="0"/>
              </a:defRPr>
            </a:lvl1pPr>
          </a:lstStyle>
          <a:p>
            <a:r>
              <a:rPr lang="es-CO" dirty="0"/>
              <a:t>CLICK EN EL ÍCONO PARA INSERTAR TABLA con celdas a 18 puntos mínimo y color negro</a:t>
            </a:r>
          </a:p>
        </p:txBody>
      </p:sp>
      <p:sp>
        <p:nvSpPr>
          <p:cNvPr id="16" name="Title 14">
            <a:extLst>
              <a:ext uri="{FF2B5EF4-FFF2-40B4-BE49-F238E27FC236}">
                <a16:creationId xmlns="" xmlns:a16="http://schemas.microsoft.com/office/drawing/2014/main" id="{D861DA6D-92BD-4E1D-97B8-E729A5EED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37FDA873-0D51-495D-A585-E6B974358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="" xmlns:a16="http://schemas.microsoft.com/office/drawing/2014/main" id="{502472C7-1D72-4660-8811-26E690F2C5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05656A1-8E47-48C3-ACE9-376FAF41517C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1E40D-FD64-466B-A0E0-1A28FF5F8074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- Texto y Grá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29B7A07-02CF-4788-AAE6-ABB457979B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5846" y="2638718"/>
            <a:ext cx="4791074" cy="312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Texto corto en tamaño mínimo de 18 puntos negro.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="" xmlns:a16="http://schemas.microsoft.com/office/drawing/2014/main" id="{F80955C4-FC34-4E86-A3C3-809D890A276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5081" y="2259444"/>
            <a:ext cx="5336020" cy="388274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dirty="0"/>
              <a:t>CLICK EN ÍCONO PARA INSERTAR GRÁFICO con etiquetas de valores en tamaño 18 mínimo y color negro.</a:t>
            </a:r>
          </a:p>
        </p:txBody>
      </p:sp>
      <p:sp>
        <p:nvSpPr>
          <p:cNvPr id="17" name="Title 14">
            <a:extLst>
              <a:ext uri="{FF2B5EF4-FFF2-40B4-BE49-F238E27FC236}">
                <a16:creationId xmlns="" xmlns:a16="http://schemas.microsoft.com/office/drawing/2014/main" id="{EDC6F7D6-9AD8-4DB4-BE57-E217C156D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020DD03A-4C03-4B3C-A493-9E670FAC41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="" xmlns:a16="http://schemas.microsoft.com/office/drawing/2014/main" id="{B5170861-91C6-4124-AD9A-E59C2434F0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590A612-DFD6-44DB-8CC9-60AB60798D3B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A79232C-3855-4FCF-8E7F-BC4552A1F4DC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- Viñetas y Grá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29B7A07-02CF-4788-AAE6-ABB457979B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5846" y="2638718"/>
            <a:ext cx="4791073" cy="312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17" name="Title 14">
            <a:extLst>
              <a:ext uri="{FF2B5EF4-FFF2-40B4-BE49-F238E27FC236}">
                <a16:creationId xmlns="" xmlns:a16="http://schemas.microsoft.com/office/drawing/2014/main" id="{6EC00B9A-A9A2-4304-92E7-1E3EC43D6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1C3EDCD0-197B-45E6-81F8-32052C99F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="" xmlns:a16="http://schemas.microsoft.com/office/drawing/2014/main" id="{61B17EB2-F4F8-4CB6-9C2B-11594EA6EA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D4197D9-EF97-4209-AFE5-85F20288FEF0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26" name="Chart Placeholder 3">
            <a:extLst>
              <a:ext uri="{FF2B5EF4-FFF2-40B4-BE49-F238E27FC236}">
                <a16:creationId xmlns="" xmlns:a16="http://schemas.microsoft.com/office/drawing/2014/main" id="{28F1F993-3C0C-4B3B-9921-F2A80C4981A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5081" y="2259444"/>
            <a:ext cx="5336020" cy="388274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dirty="0"/>
              <a:t>CLICK EN ÍCONO PARA INSERTAR GRÁFICO con etiquetas de valores en tamaño 18 mínimo y color negro.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F523E6-BD45-4BFA-A71A-55EA7BFF763D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- Texto y Tab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="" xmlns:a16="http://schemas.microsoft.com/office/drawing/2014/main" id="{573D63A0-B3C4-4AA6-881C-BAE716D379BC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25080" y="2259444"/>
            <a:ext cx="5336020" cy="3882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Work Sans" panose="00000500000000000000" pitchFamily="2" charset="0"/>
              </a:defRPr>
            </a:lvl1pPr>
          </a:lstStyle>
          <a:p>
            <a:r>
              <a:rPr lang="es-CO" dirty="0"/>
              <a:t>CLICK EN EL ÍCONO PARA INSERTAR TABLA con celdas a 18 puntos mínimo y color negro</a:t>
            </a:r>
          </a:p>
        </p:txBody>
      </p:sp>
      <p:sp>
        <p:nvSpPr>
          <p:cNvPr id="18" name="Title 14">
            <a:extLst>
              <a:ext uri="{FF2B5EF4-FFF2-40B4-BE49-F238E27FC236}">
                <a16:creationId xmlns="" xmlns:a16="http://schemas.microsoft.com/office/drawing/2014/main" id="{E90DFF73-E0F8-461B-AF03-5C0BB897D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="" xmlns:a16="http://schemas.microsoft.com/office/drawing/2014/main" id="{1B93B9B5-98A9-4336-9F78-E39DE7167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="" xmlns:a16="http://schemas.microsoft.com/office/drawing/2014/main" id="{9ECD3C70-E2BB-4850-8D45-E4B456A9D3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E9633F-E346-481F-9032-F73693AC0CFB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="" xmlns:a16="http://schemas.microsoft.com/office/drawing/2014/main" id="{CA56FE95-93C7-4A51-9F66-75D544CF24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5846" y="2638718"/>
            <a:ext cx="4791074" cy="312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Texto corto en tamaño mínimo de 18 puntos negro.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C57616-4479-4B60-9F6E-9BCD35FAC535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- Viñetas y Tab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2">
            <a:extLst>
              <a:ext uri="{FF2B5EF4-FFF2-40B4-BE49-F238E27FC236}">
                <a16:creationId xmlns="" xmlns:a16="http://schemas.microsoft.com/office/drawing/2014/main" id="{8203DFA6-0CB8-4A3D-8CE3-265AB1EF339B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25080" y="2259444"/>
            <a:ext cx="5336020" cy="3882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Work Sans" panose="00000500000000000000" pitchFamily="2" charset="0"/>
              </a:defRPr>
            </a:lvl1pPr>
          </a:lstStyle>
          <a:p>
            <a:r>
              <a:rPr lang="es-CO" dirty="0"/>
              <a:t>CLICK EN EL ÍCONO PARA INSERTAR TABLA con celdas a 18 puntos mínimo y color negro</a:t>
            </a:r>
          </a:p>
        </p:txBody>
      </p:sp>
      <p:sp>
        <p:nvSpPr>
          <p:cNvPr id="18" name="Title 14">
            <a:extLst>
              <a:ext uri="{FF2B5EF4-FFF2-40B4-BE49-F238E27FC236}">
                <a16:creationId xmlns="" xmlns:a16="http://schemas.microsoft.com/office/drawing/2014/main" id="{5B48B724-9280-4067-958D-0F7EF2524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="" xmlns:a16="http://schemas.microsoft.com/office/drawing/2014/main" id="{C4DED190-8C82-48CA-86DD-EE1BA40326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="" xmlns:a16="http://schemas.microsoft.com/office/drawing/2014/main" id="{8EC853C5-D1C3-4D32-83D4-83D614F582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E569F77-0D22-4E38-B7A5-E55A5CCA5F38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="" xmlns:a16="http://schemas.microsoft.com/office/drawing/2014/main" id="{495CC00C-A239-45D6-A9DC-0FE0D717AF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5846" y="2638718"/>
            <a:ext cx="4791073" cy="312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6CA6ABB-068A-41A2-8B0E-3D09BE40A755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- Metas / Objetiv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C50A1336-DDDF-45BC-9071-8C1F88754F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741" y="2810860"/>
            <a:ext cx="6104659" cy="20466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 sz="180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18" name="Title 14">
            <a:extLst>
              <a:ext uri="{FF2B5EF4-FFF2-40B4-BE49-F238E27FC236}">
                <a16:creationId xmlns="" xmlns:a16="http://schemas.microsoft.com/office/drawing/2014/main" id="{FDF2018D-E4BC-43DF-AF14-F896E755A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9"/>
            <a:ext cx="8293335" cy="4779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8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="" xmlns:a16="http://schemas.microsoft.com/office/drawing/2014/main" id="{6E8C4D1D-4B56-410E-8E1A-DF17AAAE9D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7" y="1305986"/>
            <a:ext cx="8293898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50FEF4AB-7FCF-4C74-85F1-18BEDF121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532B37E-C401-4675-8EF2-F17727F1485E}"/>
              </a:ext>
            </a:extLst>
          </p:cNvPr>
          <p:cNvSpPr txBox="1"/>
          <p:nvPr/>
        </p:nvSpPr>
        <p:spPr>
          <a:xfrm>
            <a:off x="8223250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9" name="Shape 54">
            <a:extLst>
              <a:ext uri="{FF2B5EF4-FFF2-40B4-BE49-F238E27FC236}">
                <a16:creationId xmlns="" xmlns:a16="http://schemas.microsoft.com/office/drawing/2014/main" id="{E171B84A-FB40-4C31-A14B-B34CB078E8D9}"/>
              </a:ext>
            </a:extLst>
          </p:cNvPr>
          <p:cNvSpPr/>
          <p:nvPr/>
        </p:nvSpPr>
        <p:spPr>
          <a:xfrm rot="5400000">
            <a:off x="7064374" y="1730381"/>
            <a:ext cx="6858001" cy="339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Work Sans" panose="00000500000000000000" pitchFamily="2" charset="0"/>
            </a:endParaRPr>
          </a:p>
        </p:txBody>
      </p:sp>
      <p:sp>
        <p:nvSpPr>
          <p:cNvPr id="12" name="Text Placeholder 17">
            <a:extLst>
              <a:ext uri="{FF2B5EF4-FFF2-40B4-BE49-F238E27FC236}">
                <a16:creationId xmlns="" xmlns:a16="http://schemas.microsoft.com/office/drawing/2014/main" id="{05BD02C8-0DDF-4E9D-98B3-EA2835A46D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69905" y="194180"/>
            <a:ext cx="3060169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Conceptos paralelos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B07512AE-24C1-4C7B-B320-D13689B3EF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69905" y="703110"/>
            <a:ext cx="3060169" cy="55262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Work Sans" panose="00000500000000000000" pitchFamily="2" charset="0"/>
              </a:defRPr>
            </a:lvl1pPr>
            <a:lvl2pPr marL="8001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 sz="180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en tamaño mínimo de 14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9328121-F1F4-4A67-906C-790DDBBB7EB1}"/>
              </a:ext>
            </a:extLst>
          </p:cNvPr>
          <p:cNvSpPr txBox="1"/>
          <p:nvPr/>
        </p:nvSpPr>
        <p:spPr>
          <a:xfrm>
            <a:off x="8223250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- Comparació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0CF9560-1BBB-4642-AE1D-30E57BC8E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059" y="2206014"/>
            <a:ext cx="4827404" cy="57785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1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CDFF4CF4-99B6-41F0-B15C-242E7C10BE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9059" y="2802295"/>
            <a:ext cx="4827404" cy="34351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accent2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accent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="" xmlns:a16="http://schemas.microsoft.com/office/drawing/2014/main" id="{F525C52B-2525-43A0-BBE4-73B1536F57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2246" y="2206014"/>
            <a:ext cx="4827404" cy="57785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0C1C08DA-A307-4C7C-829E-88A5B3913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2246" y="2802295"/>
            <a:ext cx="4827404" cy="34351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tx2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24" name="Title 14">
            <a:extLst>
              <a:ext uri="{FF2B5EF4-FFF2-40B4-BE49-F238E27FC236}">
                <a16:creationId xmlns="" xmlns:a16="http://schemas.microsoft.com/office/drawing/2014/main" id="{35700CEB-3FCE-4505-AB0D-FF781B54C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="" xmlns:a16="http://schemas.microsoft.com/office/drawing/2014/main" id="{C761D3CE-2915-45E4-A1FE-8BB3B1F699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="" xmlns:a16="http://schemas.microsoft.com/office/drawing/2014/main" id="{83A5392A-7E12-496C-8EBD-38419A592D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DCF482-EF5D-4FF4-99C8-8AECCC3BF930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BA85E4-A573-4E21-ADDE-63E511184280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- Comparació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0CF9560-1BBB-4642-AE1D-30E57BC8E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1226" y="2034312"/>
            <a:ext cx="3344147" cy="57785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2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="" xmlns:a16="http://schemas.microsoft.com/office/drawing/2014/main" id="{F525C52B-2525-43A0-BBE4-73B1536F57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9816" y="2034312"/>
            <a:ext cx="3344147" cy="57785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1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="" xmlns:a16="http://schemas.microsoft.com/office/drawing/2014/main" id="{BBE410DB-4C2F-468F-9FF4-9BFC330BBC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32636" y="2034312"/>
            <a:ext cx="3344147" cy="57785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3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7C1143B7-7E75-4367-BD78-61AB11BF82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1227" y="2612162"/>
            <a:ext cx="3344147" cy="36489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accent2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accent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88212238-A35E-4AC8-8821-606591F58E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9817" y="2612162"/>
            <a:ext cx="3344147" cy="36489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tx2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="" xmlns:a16="http://schemas.microsoft.com/office/drawing/2014/main" id="{53FDEC24-704D-40FE-BE87-622FD4A101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8255" y="2612162"/>
            <a:ext cx="3344147" cy="36489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accent3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accent3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27" name="Title 14">
            <a:extLst>
              <a:ext uri="{FF2B5EF4-FFF2-40B4-BE49-F238E27FC236}">
                <a16:creationId xmlns="" xmlns:a16="http://schemas.microsoft.com/office/drawing/2014/main" id="{CCA9D6A3-9009-4F40-BCA6-8C7F32AEB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="" xmlns:a16="http://schemas.microsoft.com/office/drawing/2014/main" id="{FD4B7913-F506-428A-81C9-CF67388378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="" xmlns:a16="http://schemas.microsoft.com/office/drawing/2014/main" id="{3DDD03BF-2C7D-4E8B-AE47-710DC8CDA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240F829-BC34-47AC-88FB-ADBD12627CDC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CE4EAEB-3759-4990-B43C-353044C5EEB7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- Comparació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>
            <a:extLst>
              <a:ext uri="{FF2B5EF4-FFF2-40B4-BE49-F238E27FC236}">
                <a16:creationId xmlns="" xmlns:a16="http://schemas.microsoft.com/office/drawing/2014/main" id="{CF9B70C2-6D0D-4A59-9E85-C2E8676DC7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9910" y="1931419"/>
            <a:ext cx="4868059" cy="394679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2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="" xmlns:a16="http://schemas.microsoft.com/office/drawing/2014/main" id="{26290B4B-AEB9-4B4F-BE06-3C89F40B33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2041" y="1931419"/>
            <a:ext cx="4868059" cy="39467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1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="" xmlns:a16="http://schemas.microsoft.com/office/drawing/2014/main" id="{0FA807FA-97A7-4797-883B-30C06ABA5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0833" y="4126244"/>
            <a:ext cx="4868059" cy="394679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3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="" xmlns:a16="http://schemas.microsoft.com/office/drawing/2014/main" id="{B83951D1-FEA4-4EC0-8AC5-89992D1D46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2041" y="4126244"/>
            <a:ext cx="4868059" cy="394679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s-CO" noProof="0" dirty="0"/>
              <a:t>Concepto 3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8D68F63B-ECF0-4D4B-87F2-EA4903CAA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0833" y="2326956"/>
            <a:ext cx="4868058" cy="17299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accent2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accent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="" xmlns:a16="http://schemas.microsoft.com/office/drawing/2014/main" id="{EE89B2A8-DDB3-42A8-B8D6-9E671D6FD0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2041" y="2326956"/>
            <a:ext cx="4868058" cy="17299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tx2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="" xmlns:a16="http://schemas.microsoft.com/office/drawing/2014/main" id="{2C98834F-B6C7-4F35-B670-DC508139D1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0834" y="4520922"/>
            <a:ext cx="4868058" cy="17465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accent3"/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accent3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="" xmlns:a16="http://schemas.microsoft.com/office/drawing/2014/main" id="{AD286F67-6D9A-4C6F-8176-6D5B03ED4F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2041" y="4520922"/>
            <a:ext cx="4868058" cy="174652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  <a:defRPr sz="1800"/>
            </a:lvl2pPr>
            <a:lvl3pPr marL="1200150" indent="-285750">
              <a:buClr>
                <a:schemeClr val="tx1">
                  <a:lumMod val="75000"/>
                  <a:lumOff val="25000"/>
                </a:schemeClr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cortas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</p:txBody>
      </p:sp>
      <p:sp>
        <p:nvSpPr>
          <p:cNvPr id="28" name="Title 14">
            <a:extLst>
              <a:ext uri="{FF2B5EF4-FFF2-40B4-BE49-F238E27FC236}">
                <a16:creationId xmlns="" xmlns:a16="http://schemas.microsoft.com/office/drawing/2014/main" id="{7A73FC3E-974F-49A9-922E-88487D3BF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="" xmlns:a16="http://schemas.microsoft.com/office/drawing/2014/main" id="{C70F826E-C8E6-4863-A836-B732AB3B3B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="" xmlns:a16="http://schemas.microsoft.com/office/drawing/2014/main" id="{436B6220-643B-4CE4-9E9E-772B7AEC9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E7DF72C-626D-47EC-8C70-52BD43024440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6A56268-9DB1-42D8-999D-41712635EB48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3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2"/>
          <p:cNvSpPr/>
          <p:nvPr/>
        </p:nvSpPr>
        <p:spPr>
          <a:xfrm>
            <a:off x="-1" y="696449"/>
            <a:ext cx="3982065" cy="2510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s-ES" sz="3200" b="1" dirty="0">
              <a:latin typeface="Work Sans" panose="00000500000000000000" pitchFamily="2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91864" y="820023"/>
            <a:ext cx="3480341" cy="128182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800" b="0" spc="0">
                <a:solidFill>
                  <a:schemeClr val="bg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Recomendaciones o conclusiones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="" xmlns:a16="http://schemas.microsoft.com/office/drawing/2014/main" id="{576F4BAA-4B43-4CDA-BCAD-CF6ECAEB3D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82064" y="820022"/>
            <a:ext cx="1192445" cy="881415"/>
          </a:xfrm>
          <a:prstGeom prst="rect">
            <a:avLst/>
          </a:prstGeom>
          <a:noFill/>
        </p:spPr>
        <p:txBody>
          <a:bodyPr wrap="none" lIns="0" tIns="72000" rIns="108000" bIns="0" anchor="b">
            <a:noAutofit/>
          </a:bodyPr>
          <a:lstStyle>
            <a:lvl1pPr marL="0" indent="0" algn="r">
              <a:buNone/>
              <a:defRPr sz="4400" b="1">
                <a:solidFill>
                  <a:schemeClr val="bg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dirty="0"/>
              <a:t>#.</a:t>
            </a:r>
            <a:endParaRPr lang="es-ES" dirty="0"/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16D67533-8100-467D-8211-66F9DD406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4509" y="1308100"/>
            <a:ext cx="6217391" cy="476542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Work Sans" panose="00000500000000000000" pitchFamily="2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Texto de párrafo o viñetas en tamaño mínimo de 18 puntos negro.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="" xmlns:a16="http://schemas.microsoft.com/office/drawing/2014/main" id="{E043831B-7394-4709-8FBD-2A243826A5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6EA2EB9-5560-40AB-A722-394E0543F696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B12D26E0-F5B6-4147-AD3D-D15390051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2545" y="2978160"/>
            <a:ext cx="1938976" cy="1938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F454E0-03B1-4659-BA3C-89C79899CF6E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1447BB59-84A6-459C-9E2A-9BD7A2F6B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2545" y="2978160"/>
            <a:ext cx="1938976" cy="193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/ Standb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CBB75979-F4C5-4083-91C6-735B5B1A4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2081" y="1940409"/>
            <a:ext cx="5679019" cy="31268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4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CO" noProof="0" dirty="0"/>
              <a:t>Título de la Presentación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4E2C63-783C-4422-A2CB-D02862298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2080" y="5918230"/>
            <a:ext cx="3450169" cy="273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buNone/>
              <a:defRPr lang="es-CO"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err="1"/>
              <a:t>Mes</a:t>
            </a:r>
            <a:r>
              <a:rPr lang="en-US" dirty="0"/>
              <a:t>, 2018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64433C66-DF8B-46AC-85F3-F2E2553791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62079" y="5206395"/>
            <a:ext cx="4109602" cy="3187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buNone/>
              <a:defRPr lang="es-CO"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s-CO" noProof="0" dirty="0"/>
              <a:t>Nombre del expositor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B195FC53-4198-404E-A345-DFB3984AD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2079" y="5525146"/>
            <a:ext cx="4109602" cy="3187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00000"/>
              </a:lnSpc>
              <a:buNone/>
              <a:defRPr lang="en-US" sz="1200" smtClean="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00000"/>
              </a:lnSpc>
              <a:buNone/>
              <a:defRPr lang="es-CO"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s-CO" noProof="0" dirty="0"/>
              <a:t>Dirección técnica</a:t>
            </a:r>
          </a:p>
        </p:txBody>
      </p:sp>
    </p:spTree>
    <p:extLst>
      <p:ext uri="{BB962C8B-B14F-4D97-AF65-F5344CB8AC3E}">
        <p14:creationId xmlns:p14="http://schemas.microsoft.com/office/powerpoint/2010/main" val="4262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36641BE7-26C5-4FB5-BC78-E0734E1B3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5554" y="1308100"/>
            <a:ext cx="7200894" cy="4991100"/>
          </a:xfrm>
          <a:prstGeom prst="rect">
            <a:avLst/>
          </a:prstGeom>
        </p:spPr>
        <p:txBody>
          <a:bodyPr anchor="ctr"/>
          <a:lstStyle>
            <a:lvl1pPr marL="1080000" indent="-1080000">
              <a:lnSpc>
                <a:spcPct val="100000"/>
              </a:lnSpc>
              <a:spcBef>
                <a:spcPts val="5000"/>
              </a:spcBef>
              <a:buSzPct val="230000"/>
              <a:buFont typeface="+mj-lt"/>
              <a:buAutoNum type="arabicPeriod"/>
              <a:defRPr sz="3000">
                <a:solidFill>
                  <a:schemeClr val="bg1"/>
                </a:solidFill>
                <a:latin typeface="+mj-lt"/>
              </a:defRPr>
            </a:lvl1pPr>
            <a:lvl2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3716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21717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Primer tema a presentar</a:t>
            </a:r>
          </a:p>
          <a:p>
            <a:pPr lvl="0"/>
            <a:r>
              <a:rPr lang="es-CO" noProof="0" dirty="0"/>
              <a:t>Segundo tema a presentar</a:t>
            </a:r>
          </a:p>
          <a:p>
            <a:pPr lvl="0"/>
            <a:r>
              <a:rPr lang="es-CO" noProof="0" dirty="0"/>
              <a:t>Tercer</a:t>
            </a:r>
            <a:r>
              <a:rPr lang="en-US" dirty="0"/>
              <a:t> </a:t>
            </a:r>
            <a:r>
              <a:rPr lang="es-CO" noProof="0" dirty="0"/>
              <a:t>tema a presentar</a:t>
            </a:r>
          </a:p>
          <a:p>
            <a:pPr lvl="0"/>
            <a:r>
              <a:rPr lang="es-CO" noProof="0" dirty="0"/>
              <a:t>Cuarto</a:t>
            </a:r>
            <a:r>
              <a:rPr lang="es-CO" dirty="0"/>
              <a:t> tema a presentar</a:t>
            </a:r>
            <a:endParaRPr lang="es-CO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40AD39C-813F-4272-B134-8FA1F4F99DC0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173034-8183-4D4E-ABBA-3A3B38E6E9E6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2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2">
            <a:extLst>
              <a:ext uri="{FF2B5EF4-FFF2-40B4-BE49-F238E27FC236}">
                <a16:creationId xmlns="" xmlns:a16="http://schemas.microsoft.com/office/drawing/2014/main" id="{D94AF6E4-D3F3-44C5-80E6-3C6B7404B7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5400" y="2336800"/>
            <a:ext cx="6172198" cy="3556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5000"/>
              </a:spcBef>
              <a:buSzPct val="230000"/>
              <a:buFont typeface="+mj-lt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9144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3716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7145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21717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Tema o nombre de la sección a presentar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D7359E1-404C-43F8-B819-FC3283C5A6F1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5969C07E-C368-4AB8-8C6E-0D28F37C84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7650" y="1911350"/>
            <a:ext cx="2317750" cy="11938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8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#.</a:t>
            </a:r>
            <a:endParaRPr lang="es-CO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B2FD8A-5177-4899-AE90-1CE838317E97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ción / Concepto Importan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1671" y="1671638"/>
            <a:ext cx="9268658" cy="40735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CO" dirty="0"/>
              <a:t>Idea o concepto clave para resaltar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3853B5-1E04-4C90-BFE2-960393AFD450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114926-D922-4A4D-839A-27356F5000EA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bg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- Solo Texto - Una Colum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="" xmlns:a16="http://schemas.microsoft.com/office/drawing/2014/main" id="{1A42CDCE-22F1-430F-8FEA-A47335056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D3CD0703-B726-4601-A460-3C1A4B1D8A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14747" y="2231975"/>
            <a:ext cx="8162507" cy="40513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Texto de párrafo o viñetas en tamaño mínimo de 18 puntos negro.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3D1D45-84BF-4109-A344-194FC60A25E6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B4EFE42-DCDC-492C-86CB-FA9BEE632ECC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2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- Solo Texto - Viñet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C50A1336-DDDF-45BC-9071-8C1F88754F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5841" y="2002428"/>
            <a:ext cx="8780318" cy="20466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 sz="180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3pPr>
            <a:lvl4pPr marL="16573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en tamaño mínimo de 18 puntos negro.</a:t>
            </a:r>
          </a:p>
          <a:p>
            <a:pPr lvl="0"/>
            <a:r>
              <a:rPr lang="es-CO" noProof="0" dirty="0"/>
              <a:t>Sed ultrices urna vitae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feugiat</a:t>
            </a:r>
            <a:r>
              <a:rPr lang="es-CO" noProof="0" dirty="0"/>
              <a:t> </a:t>
            </a:r>
            <a:r>
              <a:rPr lang="es-CO" noProof="0" dirty="0" err="1"/>
              <a:t>convallis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Duis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urna ut mi </a:t>
            </a:r>
            <a:r>
              <a:rPr lang="es-CO" noProof="0" dirty="0" err="1"/>
              <a:t>porttitor</a:t>
            </a:r>
            <a:r>
              <a:rPr lang="es-CO" noProof="0" dirty="0"/>
              <a:t> </a:t>
            </a:r>
            <a:r>
              <a:rPr lang="es-CO" noProof="0" dirty="0" err="1"/>
              <a:t>auctor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Quisque</a:t>
            </a:r>
            <a:r>
              <a:rPr lang="es-CO" noProof="0" dirty="0"/>
              <a:t> </a:t>
            </a:r>
            <a:r>
              <a:rPr lang="es-CO" noProof="0" dirty="0" err="1"/>
              <a:t>consectetur</a:t>
            </a:r>
            <a:r>
              <a:rPr lang="es-CO" noProof="0" dirty="0"/>
              <a:t> </a:t>
            </a:r>
            <a:r>
              <a:rPr lang="es-CO" noProof="0" dirty="0" err="1"/>
              <a:t>ligula</a:t>
            </a:r>
            <a:r>
              <a:rPr lang="es-CO" noProof="0" dirty="0"/>
              <a:t> </a:t>
            </a:r>
            <a:r>
              <a:rPr lang="es-CO" noProof="0" dirty="0" err="1"/>
              <a:t>dictum</a:t>
            </a:r>
            <a:r>
              <a:rPr lang="es-CO" noProof="0" dirty="0"/>
              <a:t> ex </a:t>
            </a:r>
            <a:r>
              <a:rPr lang="es-CO" noProof="0" dirty="0" err="1"/>
              <a:t>blandit</a:t>
            </a:r>
            <a:r>
              <a:rPr lang="es-CO" noProof="0" dirty="0"/>
              <a:t>, </a:t>
            </a:r>
            <a:r>
              <a:rPr lang="es-CO" noProof="0" dirty="0" err="1"/>
              <a:t>nec</a:t>
            </a:r>
            <a:r>
              <a:rPr lang="es-CO" noProof="0" dirty="0"/>
              <a:t> </a:t>
            </a:r>
            <a:r>
              <a:rPr lang="es-CO" noProof="0" dirty="0" err="1"/>
              <a:t>accumsan</a:t>
            </a:r>
            <a:r>
              <a:rPr lang="es-CO" noProof="0" dirty="0"/>
              <a:t> mi </a:t>
            </a:r>
            <a:r>
              <a:rPr lang="es-CO" noProof="0" dirty="0" err="1"/>
              <a:t>suscipit</a:t>
            </a:r>
            <a:r>
              <a:rPr lang="es-CO" noProof="0" dirty="0"/>
              <a:t>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7EFC7B2B-B407-46C4-B4AE-2BF2121515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5841" y="4144659"/>
            <a:ext cx="8780318" cy="20466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8001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alphaUcPeriod"/>
              <a:defRPr sz="180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+mj-lt"/>
              <a:buAutoNum type="romanUcPeriod"/>
              <a:defRPr sz="1800"/>
            </a:lvl3pPr>
            <a:lvl4pPr marL="1714500" indent="-3429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+mj-lt"/>
              <a:buAutoNum type="romanLcPeriod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Viñetas en tamaño mínimo de 18 puntos negro.</a:t>
            </a:r>
          </a:p>
          <a:p>
            <a:pPr lvl="0"/>
            <a:r>
              <a:rPr lang="es-CO" noProof="0" dirty="0" err="1"/>
              <a:t>Suspendisse</a:t>
            </a:r>
            <a:r>
              <a:rPr lang="es-CO" noProof="0" dirty="0"/>
              <a:t> </a:t>
            </a:r>
            <a:r>
              <a:rPr lang="es-CO" noProof="0" dirty="0" err="1"/>
              <a:t>laoreet</a:t>
            </a:r>
            <a:r>
              <a:rPr lang="es-CO" noProof="0" dirty="0"/>
              <a:t> </a:t>
            </a:r>
            <a:r>
              <a:rPr lang="es-CO" noProof="0" dirty="0" err="1"/>
              <a:t>est</a:t>
            </a:r>
            <a:r>
              <a:rPr lang="es-CO" noProof="0" dirty="0"/>
              <a:t> </a:t>
            </a:r>
            <a:r>
              <a:rPr lang="es-CO" noProof="0" dirty="0" err="1"/>
              <a:t>vel</a:t>
            </a:r>
            <a:r>
              <a:rPr lang="es-CO" noProof="0" dirty="0"/>
              <a:t> </a:t>
            </a:r>
            <a:r>
              <a:rPr lang="es-CO" noProof="0" dirty="0" err="1"/>
              <a:t>felis</a:t>
            </a:r>
            <a:r>
              <a:rPr lang="es-CO" noProof="0" dirty="0"/>
              <a:t> </a:t>
            </a:r>
            <a:r>
              <a:rPr lang="es-CO" noProof="0" dirty="0" err="1"/>
              <a:t>lobortis</a:t>
            </a:r>
            <a:r>
              <a:rPr lang="es-CO" noProof="0" dirty="0"/>
              <a:t> </a:t>
            </a:r>
            <a:r>
              <a:rPr lang="es-CO" noProof="0" dirty="0" err="1"/>
              <a:t>posuere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Donec</a:t>
            </a:r>
            <a:r>
              <a:rPr lang="es-CO" noProof="0" dirty="0"/>
              <a:t> in </a:t>
            </a:r>
            <a:r>
              <a:rPr lang="es-CO" noProof="0" dirty="0" err="1"/>
              <a:t>enim</a:t>
            </a:r>
            <a:r>
              <a:rPr lang="es-CO" noProof="0" dirty="0"/>
              <a:t> </a:t>
            </a:r>
            <a:r>
              <a:rPr lang="es-CO" noProof="0" dirty="0" err="1"/>
              <a:t>varius</a:t>
            </a:r>
            <a:r>
              <a:rPr lang="es-CO" noProof="0" dirty="0"/>
              <a:t> </a:t>
            </a:r>
            <a:r>
              <a:rPr lang="es-CO" noProof="0" dirty="0" err="1"/>
              <a:t>purus</a:t>
            </a:r>
            <a:r>
              <a:rPr lang="es-CO" noProof="0" dirty="0"/>
              <a:t> </a:t>
            </a:r>
            <a:r>
              <a:rPr lang="es-CO" noProof="0" dirty="0" err="1"/>
              <a:t>aliquet</a:t>
            </a:r>
            <a:r>
              <a:rPr lang="es-CO" noProof="0" dirty="0"/>
              <a:t> </a:t>
            </a:r>
            <a:r>
              <a:rPr lang="es-CO" noProof="0" dirty="0" err="1"/>
              <a:t>mollis</a:t>
            </a:r>
            <a:r>
              <a:rPr lang="es-CO" noProof="0" dirty="0"/>
              <a:t> non ac </a:t>
            </a:r>
            <a:r>
              <a:rPr lang="es-CO" noProof="0" dirty="0" err="1"/>
              <a:t>nulla</a:t>
            </a:r>
            <a:r>
              <a:rPr lang="es-CO" noProof="0" dirty="0"/>
              <a:t>.</a:t>
            </a:r>
          </a:p>
          <a:p>
            <a:pPr lvl="0"/>
            <a:r>
              <a:rPr lang="es-CO" noProof="0" dirty="0" err="1"/>
              <a:t>Mauris</a:t>
            </a:r>
            <a:r>
              <a:rPr lang="es-CO" noProof="0" dirty="0"/>
              <a:t> id </a:t>
            </a:r>
            <a:r>
              <a:rPr lang="es-CO" noProof="0" dirty="0" err="1"/>
              <a:t>ipsum</a:t>
            </a:r>
            <a:r>
              <a:rPr lang="es-CO" noProof="0" dirty="0"/>
              <a:t> sed </a:t>
            </a:r>
            <a:r>
              <a:rPr lang="es-CO" noProof="0" dirty="0" err="1"/>
              <a:t>erat</a:t>
            </a:r>
            <a:r>
              <a:rPr lang="es-CO" noProof="0" dirty="0"/>
              <a:t> </a:t>
            </a:r>
            <a:r>
              <a:rPr lang="es-CO" noProof="0" dirty="0" err="1"/>
              <a:t>scelerisque</a:t>
            </a:r>
            <a:r>
              <a:rPr lang="es-CO" noProof="0" dirty="0"/>
              <a:t> </a:t>
            </a:r>
            <a:r>
              <a:rPr lang="es-CO" noProof="0" dirty="0" err="1"/>
              <a:t>gravida</a:t>
            </a:r>
            <a:r>
              <a:rPr lang="es-CO" noProof="0" dirty="0"/>
              <a:t>.</a:t>
            </a:r>
          </a:p>
        </p:txBody>
      </p:sp>
      <p:sp>
        <p:nvSpPr>
          <p:cNvPr id="18" name="Title 14">
            <a:extLst>
              <a:ext uri="{FF2B5EF4-FFF2-40B4-BE49-F238E27FC236}">
                <a16:creationId xmlns="" xmlns:a16="http://schemas.microsoft.com/office/drawing/2014/main" id="{FDF2018D-E4BC-43DF-AF14-F896E755A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="" xmlns:a16="http://schemas.microsoft.com/office/drawing/2014/main" id="{6E8C4D1D-4B56-410E-8E1A-DF17AAAE9D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50FEF4AB-7FCF-4C74-85F1-18BEDF121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532B37E-C401-4675-8EF2-F17727F1485E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D25389-4E3D-4A87-B466-53583C7CF713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- Cifr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4">
            <a:extLst>
              <a:ext uri="{FF2B5EF4-FFF2-40B4-BE49-F238E27FC236}">
                <a16:creationId xmlns="" xmlns:a16="http://schemas.microsoft.com/office/drawing/2014/main" id="{FDF2018D-E4BC-43DF-AF14-F896E755A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="" xmlns:a16="http://schemas.microsoft.com/office/drawing/2014/main" id="{6E8C4D1D-4B56-410E-8E1A-DF17AAAE9D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50FEF4AB-7FCF-4C74-85F1-18BEDF121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532B37E-C401-4675-8EF2-F17727F1485E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769010-55E4-477F-A005-7EFB5D5D8E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955" y="2909639"/>
            <a:ext cx="3414395" cy="116706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7200" spc="-300">
                <a:latin typeface="+mn-lt"/>
              </a:defRPr>
            </a:lvl1pPr>
            <a:lvl2pPr marL="457200" indent="0" algn="ctr">
              <a:lnSpc>
                <a:spcPct val="100000"/>
              </a:lnSpc>
              <a:buNone/>
              <a:defRPr sz="1800">
                <a:latin typeface="+mn-lt"/>
              </a:defRPr>
            </a:lvl2pPr>
            <a:lvl3pPr marL="914400" indent="0" algn="ctr">
              <a:lnSpc>
                <a:spcPct val="100000"/>
              </a:lnSpc>
              <a:buNone/>
              <a:defRPr sz="1800">
                <a:latin typeface="+mn-lt"/>
              </a:defRPr>
            </a:lvl3pPr>
            <a:lvl4pPr marL="1371600" indent="0" algn="ctr">
              <a:lnSpc>
                <a:spcPct val="100000"/>
              </a:lnSpc>
              <a:buNone/>
              <a:defRPr sz="1800">
                <a:latin typeface="+mn-lt"/>
              </a:defRPr>
            </a:lvl4pPr>
            <a:lvl5pPr marL="1828800" indent="0" algn="ctr">
              <a:lnSpc>
                <a:spcPct val="100000"/>
              </a:lnSpc>
              <a:buNone/>
              <a:defRPr sz="1800">
                <a:latin typeface="+mn-lt"/>
              </a:defRPr>
            </a:lvl5pPr>
          </a:lstStyle>
          <a:p>
            <a:pPr lvl="0"/>
            <a:r>
              <a:rPr lang="es-CO" dirty="0"/>
              <a:t>25%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413931EF-E2C3-4293-BC1E-2623B8EF9B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9955" y="4076700"/>
            <a:ext cx="3414395" cy="12192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Texto de párrafo en tamaño mínimo de 18 puntos negro.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119F76B5-91FD-4A96-936E-E596C4C370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3257" y="2909639"/>
            <a:ext cx="3414395" cy="116706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7200" spc="-300">
                <a:latin typeface="+mn-lt"/>
              </a:defRPr>
            </a:lvl1pPr>
            <a:lvl2pPr marL="457200" indent="0" algn="ctr">
              <a:lnSpc>
                <a:spcPct val="100000"/>
              </a:lnSpc>
              <a:buNone/>
              <a:defRPr sz="1800">
                <a:latin typeface="+mn-lt"/>
              </a:defRPr>
            </a:lvl2pPr>
            <a:lvl3pPr marL="914400" indent="0" algn="ctr">
              <a:lnSpc>
                <a:spcPct val="100000"/>
              </a:lnSpc>
              <a:buNone/>
              <a:defRPr sz="1800">
                <a:latin typeface="+mn-lt"/>
              </a:defRPr>
            </a:lvl3pPr>
            <a:lvl4pPr marL="1371600" indent="0" algn="ctr">
              <a:lnSpc>
                <a:spcPct val="100000"/>
              </a:lnSpc>
              <a:buNone/>
              <a:defRPr sz="1800">
                <a:latin typeface="+mn-lt"/>
              </a:defRPr>
            </a:lvl4pPr>
            <a:lvl5pPr marL="1828800" indent="0" algn="ctr">
              <a:lnSpc>
                <a:spcPct val="100000"/>
              </a:lnSpc>
              <a:buNone/>
              <a:defRPr sz="1800">
                <a:latin typeface="+mn-lt"/>
              </a:defRPr>
            </a:lvl5pPr>
          </a:lstStyle>
          <a:p>
            <a:pPr lvl="0"/>
            <a:r>
              <a:rPr lang="es-CO" dirty="0"/>
              <a:t>80%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="" xmlns:a16="http://schemas.microsoft.com/office/drawing/2014/main" id="{07EC16C1-06BA-415E-8CFF-DA1F7B9A02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3257" y="4076700"/>
            <a:ext cx="3414395" cy="12192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Texto de párrafo en tamaño mínimo de 18 puntos negro.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B0F486D0-21D1-4D5D-A5DA-74BDABCEE3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6559" y="2909639"/>
            <a:ext cx="3414395" cy="116706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7200" spc="-300">
                <a:latin typeface="+mn-lt"/>
              </a:defRPr>
            </a:lvl1pPr>
            <a:lvl2pPr marL="457200" indent="0" algn="ctr">
              <a:lnSpc>
                <a:spcPct val="100000"/>
              </a:lnSpc>
              <a:buNone/>
              <a:defRPr sz="1800">
                <a:latin typeface="+mn-lt"/>
              </a:defRPr>
            </a:lvl2pPr>
            <a:lvl3pPr marL="914400" indent="0" algn="ctr">
              <a:lnSpc>
                <a:spcPct val="100000"/>
              </a:lnSpc>
              <a:buNone/>
              <a:defRPr sz="1800">
                <a:latin typeface="+mn-lt"/>
              </a:defRPr>
            </a:lvl3pPr>
            <a:lvl4pPr marL="1371600" indent="0" algn="ctr">
              <a:lnSpc>
                <a:spcPct val="100000"/>
              </a:lnSpc>
              <a:buNone/>
              <a:defRPr sz="1800">
                <a:latin typeface="+mn-lt"/>
              </a:defRPr>
            </a:lvl4pPr>
            <a:lvl5pPr marL="1828800" indent="0" algn="ctr">
              <a:lnSpc>
                <a:spcPct val="100000"/>
              </a:lnSpc>
              <a:buNone/>
              <a:defRPr sz="1800">
                <a:latin typeface="+mn-lt"/>
              </a:defRPr>
            </a:lvl5pPr>
          </a:lstStyle>
          <a:p>
            <a:pPr lvl="0"/>
            <a:r>
              <a:rPr lang="es-CO" dirty="0"/>
              <a:t>100%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DC51A729-02BF-40B4-9523-96D4A357A4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96559" y="4076700"/>
            <a:ext cx="3414395" cy="12192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Texto de párrafo en tamaño mínimo de 18 puntos negro.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8EDB1FF-75F3-480B-92EC-1C89BF1874CF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- Grá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="" xmlns:a16="http://schemas.microsoft.com/office/drawing/2014/main" id="{F80955C4-FC34-4E86-A3C3-809D890A276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2029484" y="2277609"/>
            <a:ext cx="8133033" cy="398621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dirty="0"/>
              <a:t>CLICK EN ÍCONO PARA INSERTAR GRÁFICO con etiquetas de valores en tamaño 18 mínimo y color negro.</a:t>
            </a:r>
          </a:p>
        </p:txBody>
      </p:sp>
      <p:sp>
        <p:nvSpPr>
          <p:cNvPr id="16" name="Title 14">
            <a:extLst>
              <a:ext uri="{FF2B5EF4-FFF2-40B4-BE49-F238E27FC236}">
                <a16:creationId xmlns="" xmlns:a16="http://schemas.microsoft.com/office/drawing/2014/main" id="{EF5DBFE0-B179-4B40-B5D2-740D2A414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865" y="715808"/>
            <a:ext cx="11613596" cy="55938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600" b="0" spc="-15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="" xmlns:a16="http://schemas.microsoft.com/office/drawing/2014/main" id="{07522621-807A-4467-A076-4360B50690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66" y="1369486"/>
            <a:ext cx="11614384" cy="3609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="" xmlns:a16="http://schemas.microsoft.com/office/drawing/2014/main" id="{5782629A-BA4D-4C8B-9749-76A795A163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865" y="6308675"/>
            <a:ext cx="5809462" cy="3647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B9B5B0-16E4-49C4-BC8E-FB719FC8393D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EAF4BB-ADD4-48B7-AA65-A22195C76CDC}"/>
              </a:ext>
            </a:extLst>
          </p:cNvPr>
          <p:cNvSpPr txBox="1"/>
          <p:nvPr/>
        </p:nvSpPr>
        <p:spPr>
          <a:xfrm>
            <a:off x="11617325" y="266928"/>
            <a:ext cx="36195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fld id="{75C7898C-BA7D-4DD1-B648-10E044C0935B}" type="slidenum">
              <a:rPr lang="es-CO" sz="800" smtClean="0">
                <a:solidFill>
                  <a:schemeClr val="tx1"/>
                </a:solidFill>
              </a:rPr>
              <a:pPr algn="ctr">
                <a:spcBef>
                  <a:spcPts val="600"/>
                </a:spcBef>
              </a:pPr>
              <a:t>‹Nº›</a:t>
            </a:fld>
            <a:endParaRPr lang="es-CO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5BB9300-272B-4A1B-897C-84226EF3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noProof="0" dirty="0"/>
              <a:t>NO EDITAR LA PLANTILLA MAESTRA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7DC275-8304-4ECB-ABA5-C6B4B20EA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0E3FCD-06E2-4183-9196-4D58C623A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61C21-EA5C-4542-B0FF-93A6F57B09DF}" type="datetimeFigureOut">
              <a:rPr lang="es-CO" smtClean="0"/>
              <a:t>17/07/2020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36C343-93C7-4B14-AF15-8D3F1D317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B7D4B0-C5CA-42B6-BDC5-02170DE43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1BC1-4E7A-49AC-9932-5FB93800EC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791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CO" sz="4400" b="0" kern="1200" smtClean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F583571-147D-49E9-83F7-FE818899B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O" sz="5800" spc="-300" dirty="0"/>
              <a:t>Comités Técnicos</a:t>
            </a:r>
            <a:br>
              <a:rPr lang="es-CO" sz="5800" spc="-300" dirty="0"/>
            </a:br>
            <a:r>
              <a:rPr lang="es-CO" sz="5800" spc="-300" dirty="0"/>
              <a:t>Sectoriales</a:t>
            </a:r>
            <a:endParaRPr lang="es-CO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D9F307-ECB5-4B31-A969-007A373DD9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97954" y="5874163"/>
            <a:ext cx="3450169" cy="273050"/>
          </a:xfrm>
        </p:spPr>
        <p:txBody>
          <a:bodyPr>
            <a:normAutofit lnSpcReduction="10000"/>
          </a:bodyPr>
          <a:lstStyle/>
          <a:p>
            <a:r>
              <a:rPr lang="es-CO" dirty="0"/>
              <a:t>Mayo, 2020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C78AA65E-2359-4F5D-8387-0EF7624A6B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2248" y="4671821"/>
            <a:ext cx="4109602" cy="820944"/>
          </a:xfrm>
        </p:spPr>
        <p:txBody>
          <a:bodyPr/>
          <a:lstStyle/>
          <a:p>
            <a:r>
              <a:rPr lang="es-CO" dirty="0" err="1"/>
              <a:t>MGMP</a:t>
            </a:r>
            <a:r>
              <a:rPr lang="es-CO" dirty="0"/>
              <a:t> 2021-2024</a:t>
            </a:r>
          </a:p>
          <a:p>
            <a:r>
              <a:rPr lang="es-CO" dirty="0"/>
              <a:t>Sector </a:t>
            </a:r>
            <a:r>
              <a:rPr lang="es-CO" dirty="0" smtClean="0"/>
              <a:t>Salud y Protección Social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95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147A00F9-85D5-482F-8929-515BA65B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3" y="673874"/>
            <a:ext cx="11613596" cy="559387"/>
          </a:xfrm>
        </p:spPr>
        <p:txBody>
          <a:bodyPr/>
          <a:lstStyle/>
          <a:p>
            <a:r>
              <a:rPr lang="es-CO" dirty="0"/>
              <a:t>3. Solicitud Sector </a:t>
            </a:r>
            <a:r>
              <a:rPr lang="es-CO" dirty="0" err="1"/>
              <a:t>MGMP</a:t>
            </a:r>
            <a:r>
              <a:rPr lang="es-CO" dirty="0"/>
              <a:t> 2021 - 2024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C7E4799-0F53-4A92-81A5-D4162B3A1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65" y="1347457"/>
            <a:ext cx="11614384" cy="360939"/>
          </a:xfrm>
        </p:spPr>
        <p:txBody>
          <a:bodyPr/>
          <a:lstStyle/>
          <a:p>
            <a:r>
              <a:rPr lang="es-CO" dirty="0"/>
              <a:t>Proyecciones</a:t>
            </a:r>
          </a:p>
          <a:p>
            <a:endParaRPr lang="es-CO" dirty="0"/>
          </a:p>
        </p:txBody>
      </p:sp>
      <p:sp>
        <p:nvSpPr>
          <p:cNvPr id="6" name="Title 15">
            <a:extLst>
              <a:ext uri="{FF2B5EF4-FFF2-40B4-BE49-F238E27FC236}">
                <a16:creationId xmlns="" xmlns:a16="http://schemas.microsoft.com/office/drawing/2014/main" id="{A5CC5F89-968E-4512-B85A-C6BC2337821C}"/>
              </a:ext>
            </a:extLst>
          </p:cNvPr>
          <p:cNvSpPr txBox="1">
            <a:spLocks/>
          </p:cNvSpPr>
          <p:nvPr/>
        </p:nvSpPr>
        <p:spPr>
          <a:xfrm>
            <a:off x="6270172" y="1631977"/>
            <a:ext cx="5189517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0" kern="1200" spc="-150">
                <a:solidFill>
                  <a:schemeClr val="tx1"/>
                </a:solidFill>
                <a:latin typeface="Work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CO" sz="3200" dirty="0" smtClean="0"/>
              <a:t>Instituto Nacional de Salud</a:t>
            </a:r>
            <a:endParaRPr lang="es-CO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485823"/>
            <a:ext cx="11620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147A00F9-85D5-482F-8929-515BA65B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3" y="673874"/>
            <a:ext cx="11613596" cy="559387"/>
          </a:xfrm>
        </p:spPr>
        <p:txBody>
          <a:bodyPr/>
          <a:lstStyle/>
          <a:p>
            <a:r>
              <a:rPr lang="es-CO" dirty="0"/>
              <a:t>3. Vigencias Futuras </a:t>
            </a:r>
            <a:r>
              <a:rPr lang="es-CO" dirty="0" err="1"/>
              <a:t>MGMP</a:t>
            </a:r>
            <a:r>
              <a:rPr lang="es-CO" dirty="0"/>
              <a:t> 2021 - 2024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C7E4799-0F53-4A92-81A5-D4162B3A1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65" y="1347457"/>
            <a:ext cx="11614384" cy="360939"/>
          </a:xfrm>
        </p:spPr>
        <p:txBody>
          <a:bodyPr/>
          <a:lstStyle/>
          <a:p>
            <a:r>
              <a:rPr lang="es-CO" dirty="0"/>
              <a:t>Incluir las Vigencias Futuras Autorizadas por DNP y MHCP para el periodo 2021-2024</a:t>
            </a:r>
          </a:p>
        </p:txBody>
      </p:sp>
      <p:sp>
        <p:nvSpPr>
          <p:cNvPr id="6" name="Title 15">
            <a:extLst>
              <a:ext uri="{FF2B5EF4-FFF2-40B4-BE49-F238E27FC236}">
                <a16:creationId xmlns="" xmlns:a16="http://schemas.microsoft.com/office/drawing/2014/main" id="{A5CC5F89-968E-4512-B85A-C6BC2337821C}"/>
              </a:ext>
            </a:extLst>
          </p:cNvPr>
          <p:cNvSpPr txBox="1">
            <a:spLocks/>
          </p:cNvSpPr>
          <p:nvPr/>
        </p:nvSpPr>
        <p:spPr>
          <a:xfrm>
            <a:off x="6153666" y="1748396"/>
            <a:ext cx="5189517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0" kern="1200" spc="-150">
                <a:solidFill>
                  <a:schemeClr val="tx1"/>
                </a:solidFill>
                <a:latin typeface="Work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CO" sz="3200" dirty="0" smtClean="0"/>
              <a:t>Instituto Nacional de Salud</a:t>
            </a:r>
            <a:endParaRPr lang="es-CO" sz="3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377538" y="5966752"/>
            <a:ext cx="93696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es-CO" dirty="0" smtClean="0"/>
              <a:t>A la fecha no se tienen autorizadas Vigencias Futuras para Inversión.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05" y="2299172"/>
            <a:ext cx="10445650" cy="35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8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147A00F9-85D5-482F-8929-515BA65B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3" y="673874"/>
            <a:ext cx="11613596" cy="559387"/>
          </a:xfrm>
        </p:spPr>
        <p:txBody>
          <a:bodyPr/>
          <a:lstStyle/>
          <a:p>
            <a:r>
              <a:rPr lang="es-CO" dirty="0"/>
              <a:t>3. Vigencias Futuras </a:t>
            </a:r>
            <a:r>
              <a:rPr lang="es-CO" dirty="0" err="1"/>
              <a:t>MGMP</a:t>
            </a:r>
            <a:r>
              <a:rPr lang="es-CO" dirty="0"/>
              <a:t> 2021 - 2024</a:t>
            </a:r>
          </a:p>
        </p:txBody>
      </p:sp>
      <p:sp>
        <p:nvSpPr>
          <p:cNvPr id="8" name="Title 15">
            <a:extLst>
              <a:ext uri="{FF2B5EF4-FFF2-40B4-BE49-F238E27FC236}">
                <a16:creationId xmlns="" xmlns:a16="http://schemas.microsoft.com/office/drawing/2014/main" id="{A5CC5F89-968E-4512-B85A-C6BC2337821C}"/>
              </a:ext>
            </a:extLst>
          </p:cNvPr>
          <p:cNvSpPr txBox="1">
            <a:spLocks/>
          </p:cNvSpPr>
          <p:nvPr/>
        </p:nvSpPr>
        <p:spPr>
          <a:xfrm>
            <a:off x="6225448" y="1263205"/>
            <a:ext cx="5189517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0" kern="1200" spc="-150">
                <a:solidFill>
                  <a:schemeClr val="tx1"/>
                </a:solidFill>
                <a:latin typeface="Work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CO" sz="3200" dirty="0" smtClean="0"/>
              <a:t>Instituto Nacional de Salud</a:t>
            </a:r>
            <a:endParaRPr lang="es-CO" sz="3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256805" y="6080436"/>
            <a:ext cx="93696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es-CO" dirty="0" smtClean="0"/>
              <a:t>A la fecha no se tienen autorizadas Vigencias Futuras de Inversión.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9" y="2804361"/>
            <a:ext cx="4095750" cy="17049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725" y="1852536"/>
            <a:ext cx="6373463" cy="416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BF9024-8020-45D8-80DC-C010FECB19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s-CO" dirty="0"/>
              <a:t>Solicitudes </a:t>
            </a:r>
            <a:r>
              <a:rPr lang="es-CO" dirty="0" err="1"/>
              <a:t>MGMP</a:t>
            </a:r>
            <a:r>
              <a:rPr lang="es-CO" dirty="0"/>
              <a:t> 2021-2024 Funcionamiento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F474FB92-D38F-4078-BAA8-B8932BB772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CO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2800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147A00F9-85D5-482F-8929-515BA65B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3" y="673874"/>
            <a:ext cx="11613596" cy="559387"/>
          </a:xfrm>
        </p:spPr>
        <p:txBody>
          <a:bodyPr/>
          <a:lstStyle/>
          <a:p>
            <a:r>
              <a:rPr lang="es-CO" dirty="0"/>
              <a:t>4. Solicitud MGMP Funcionamiento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C7E4799-0F53-4A92-81A5-D4162B3A1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65" y="1347457"/>
            <a:ext cx="11614384" cy="360939"/>
          </a:xfrm>
        </p:spPr>
        <p:txBody>
          <a:bodyPr/>
          <a:lstStyle/>
          <a:p>
            <a:r>
              <a:rPr lang="es-CO" dirty="0"/>
              <a:t>Proyecciones</a:t>
            </a:r>
          </a:p>
          <a:p>
            <a:endParaRPr lang="es-CO" dirty="0"/>
          </a:p>
        </p:txBody>
      </p:sp>
      <p:sp>
        <p:nvSpPr>
          <p:cNvPr id="6" name="Title 15">
            <a:extLst>
              <a:ext uri="{FF2B5EF4-FFF2-40B4-BE49-F238E27FC236}">
                <a16:creationId xmlns="" xmlns:a16="http://schemas.microsoft.com/office/drawing/2014/main" id="{A5CC5F89-968E-4512-B85A-C6BC2337821C}"/>
              </a:ext>
            </a:extLst>
          </p:cNvPr>
          <p:cNvSpPr txBox="1">
            <a:spLocks/>
          </p:cNvSpPr>
          <p:nvPr/>
        </p:nvSpPr>
        <p:spPr>
          <a:xfrm>
            <a:off x="5818909" y="1248232"/>
            <a:ext cx="5189517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0" kern="1200" spc="-150">
                <a:solidFill>
                  <a:schemeClr val="tx1"/>
                </a:solidFill>
                <a:latin typeface="Work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CO" sz="3200" dirty="0" smtClean="0"/>
              <a:t>Instituto Nacional de Salud</a:t>
            </a:r>
            <a:endParaRPr lang="es-CO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2" y="2094510"/>
            <a:ext cx="11906250" cy="4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147A00F9-85D5-482F-8929-515BA65B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3" y="673874"/>
            <a:ext cx="11613596" cy="559387"/>
          </a:xfrm>
        </p:spPr>
        <p:txBody>
          <a:bodyPr/>
          <a:lstStyle/>
          <a:p>
            <a:r>
              <a:rPr lang="es-CO" dirty="0"/>
              <a:t>4.1 Solicitud MGMP Funcionamiento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C7E4799-0F53-4A92-81A5-D4162B3A1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65" y="1347457"/>
            <a:ext cx="11614384" cy="360939"/>
          </a:xfrm>
        </p:spPr>
        <p:txBody>
          <a:bodyPr/>
          <a:lstStyle/>
          <a:p>
            <a:r>
              <a:rPr lang="es-CO" dirty="0"/>
              <a:t>Proyecciones</a:t>
            </a:r>
          </a:p>
          <a:p>
            <a:endParaRPr lang="es-CO" dirty="0"/>
          </a:p>
        </p:txBody>
      </p:sp>
      <p:sp>
        <p:nvSpPr>
          <p:cNvPr id="6" name="Title 15">
            <a:extLst>
              <a:ext uri="{FF2B5EF4-FFF2-40B4-BE49-F238E27FC236}">
                <a16:creationId xmlns="" xmlns:a16="http://schemas.microsoft.com/office/drawing/2014/main" id="{A5CC5F89-968E-4512-B85A-C6BC2337821C}"/>
              </a:ext>
            </a:extLst>
          </p:cNvPr>
          <p:cNvSpPr txBox="1">
            <a:spLocks/>
          </p:cNvSpPr>
          <p:nvPr/>
        </p:nvSpPr>
        <p:spPr>
          <a:xfrm>
            <a:off x="6498900" y="1149009"/>
            <a:ext cx="5189517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0" kern="1200" spc="-150">
                <a:solidFill>
                  <a:schemeClr val="tx1"/>
                </a:solidFill>
                <a:latin typeface="Work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CO" sz="3200" dirty="0" smtClean="0"/>
              <a:t>Instituto Nacional de Salud</a:t>
            </a:r>
            <a:endParaRPr lang="es-CO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5" y="2077934"/>
            <a:ext cx="11343405" cy="400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5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147A00F9-85D5-482F-8929-515BA65B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3" y="673874"/>
            <a:ext cx="11613596" cy="559387"/>
          </a:xfrm>
        </p:spPr>
        <p:txBody>
          <a:bodyPr/>
          <a:lstStyle/>
          <a:p>
            <a:r>
              <a:rPr lang="es-CO" dirty="0"/>
              <a:t>4.2 Solicitud MGMP Funcionamiento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C7E4799-0F53-4A92-81A5-D4162B3A1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65" y="1347457"/>
            <a:ext cx="11614384" cy="360939"/>
          </a:xfrm>
        </p:spPr>
        <p:txBody>
          <a:bodyPr/>
          <a:lstStyle/>
          <a:p>
            <a:r>
              <a:rPr lang="es-CO" dirty="0"/>
              <a:t>Resumen de Requerimientos Adicionales en Funcionamiento (con respecto a 2020)</a:t>
            </a:r>
          </a:p>
        </p:txBody>
      </p:sp>
      <p:sp>
        <p:nvSpPr>
          <p:cNvPr id="6" name="Title 15">
            <a:extLst>
              <a:ext uri="{FF2B5EF4-FFF2-40B4-BE49-F238E27FC236}">
                <a16:creationId xmlns="" xmlns:a16="http://schemas.microsoft.com/office/drawing/2014/main" id="{A5CC5F89-968E-4512-B85A-C6BC2337821C}"/>
              </a:ext>
            </a:extLst>
          </p:cNvPr>
          <p:cNvSpPr txBox="1">
            <a:spLocks/>
          </p:cNvSpPr>
          <p:nvPr/>
        </p:nvSpPr>
        <p:spPr>
          <a:xfrm>
            <a:off x="6099057" y="1700525"/>
            <a:ext cx="5189517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0" kern="1200" spc="-150">
                <a:solidFill>
                  <a:schemeClr val="tx1"/>
                </a:solidFill>
                <a:latin typeface="Work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CO" sz="3200" dirty="0" smtClean="0"/>
              <a:t>Instituto Nacional de Salud</a:t>
            </a:r>
            <a:endParaRPr lang="es-CO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24" y="2612980"/>
            <a:ext cx="10622664" cy="36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BF9024-8020-45D8-80DC-C010FECB19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s-CO" dirty="0"/>
              <a:t>Solicitudes </a:t>
            </a:r>
            <a:r>
              <a:rPr lang="es-CO" dirty="0" err="1"/>
              <a:t>MGMP</a:t>
            </a:r>
            <a:r>
              <a:rPr lang="es-CO" dirty="0"/>
              <a:t> 2021-2024 Inversión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F474FB92-D38F-4078-BAA8-B8932BB772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CO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00928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147A00F9-85D5-482F-8929-515BA65B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3" y="673874"/>
            <a:ext cx="11613596" cy="559387"/>
          </a:xfrm>
        </p:spPr>
        <p:txBody>
          <a:bodyPr/>
          <a:lstStyle/>
          <a:p>
            <a:r>
              <a:rPr lang="es-CO" dirty="0"/>
              <a:t>5. Solicitud MGMP Inversión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C7E4799-0F53-4A92-81A5-D4162B3A1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65" y="1347457"/>
            <a:ext cx="11614384" cy="360939"/>
          </a:xfrm>
        </p:spPr>
        <p:txBody>
          <a:bodyPr/>
          <a:lstStyle/>
          <a:p>
            <a:r>
              <a:rPr lang="es-CO" dirty="0"/>
              <a:t>Proyecciones</a:t>
            </a:r>
          </a:p>
          <a:p>
            <a:endParaRPr lang="es-CO" dirty="0"/>
          </a:p>
        </p:txBody>
      </p:sp>
      <p:sp>
        <p:nvSpPr>
          <p:cNvPr id="7" name="Title 15">
            <a:extLst>
              <a:ext uri="{FF2B5EF4-FFF2-40B4-BE49-F238E27FC236}">
                <a16:creationId xmlns="" xmlns:a16="http://schemas.microsoft.com/office/drawing/2014/main" id="{A5CC5F89-968E-4512-B85A-C6BC2337821C}"/>
              </a:ext>
            </a:extLst>
          </p:cNvPr>
          <p:cNvSpPr txBox="1">
            <a:spLocks/>
          </p:cNvSpPr>
          <p:nvPr/>
        </p:nvSpPr>
        <p:spPr>
          <a:xfrm>
            <a:off x="6578931" y="670840"/>
            <a:ext cx="5189517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0" kern="1200" spc="-150">
                <a:solidFill>
                  <a:schemeClr val="tx1"/>
                </a:solidFill>
                <a:latin typeface="Work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CO" sz="3200" dirty="0" smtClean="0"/>
              <a:t>Instituto Nacional de Salud</a:t>
            </a:r>
            <a:endParaRPr lang="es-CO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23" y="2644053"/>
            <a:ext cx="11172825" cy="33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147A00F9-85D5-482F-8929-515BA65B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3" y="673874"/>
            <a:ext cx="11613596" cy="559387"/>
          </a:xfrm>
        </p:spPr>
        <p:txBody>
          <a:bodyPr/>
          <a:lstStyle/>
          <a:p>
            <a:r>
              <a:rPr lang="es-CO" dirty="0"/>
              <a:t>5.2 Solicitud MGMP Inversión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C7E4799-0F53-4A92-81A5-D4162B3A1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65" y="1347457"/>
            <a:ext cx="11614384" cy="360939"/>
          </a:xfrm>
        </p:spPr>
        <p:txBody>
          <a:bodyPr/>
          <a:lstStyle/>
          <a:p>
            <a:r>
              <a:rPr lang="es-CO" dirty="0"/>
              <a:t>Resumen de Requerimientos Adicionales en Inversión (con respecto a 2020)</a:t>
            </a:r>
          </a:p>
        </p:txBody>
      </p:sp>
      <p:sp>
        <p:nvSpPr>
          <p:cNvPr id="7" name="Title 15">
            <a:extLst>
              <a:ext uri="{FF2B5EF4-FFF2-40B4-BE49-F238E27FC236}">
                <a16:creationId xmlns="" xmlns:a16="http://schemas.microsoft.com/office/drawing/2014/main" id="{A5CC5F89-968E-4512-B85A-C6BC2337821C}"/>
              </a:ext>
            </a:extLst>
          </p:cNvPr>
          <p:cNvSpPr txBox="1">
            <a:spLocks/>
          </p:cNvSpPr>
          <p:nvPr/>
        </p:nvSpPr>
        <p:spPr>
          <a:xfrm>
            <a:off x="6716732" y="673874"/>
            <a:ext cx="5189517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0" kern="1200" spc="-150">
                <a:solidFill>
                  <a:schemeClr val="tx1"/>
                </a:solidFill>
                <a:latin typeface="Work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CO" sz="3200" dirty="0" smtClean="0"/>
              <a:t>Instituto Nacional de Salud</a:t>
            </a:r>
            <a:endParaRPr lang="es-CO" sz="3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66" y="1822592"/>
            <a:ext cx="11079678" cy="480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36188E5-927B-4FFB-910B-65245B0C47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5554" y="1136822"/>
            <a:ext cx="7200894" cy="5162378"/>
          </a:xfrm>
        </p:spPr>
        <p:txBody>
          <a:bodyPr>
            <a:normAutofit fontScale="77500" lnSpcReduction="20000"/>
          </a:bodyPr>
          <a:lstStyle/>
          <a:p>
            <a:r>
              <a:rPr lang="es-CO" dirty="0"/>
              <a:t>Principales Metas</a:t>
            </a:r>
          </a:p>
          <a:p>
            <a:r>
              <a:rPr lang="es-CO" dirty="0"/>
              <a:t>Ingresos</a:t>
            </a:r>
          </a:p>
          <a:p>
            <a:r>
              <a:rPr lang="es-CO" dirty="0"/>
              <a:t>Solicitudes </a:t>
            </a:r>
            <a:r>
              <a:rPr lang="es-CO" dirty="0" err="1"/>
              <a:t>MGMP</a:t>
            </a:r>
            <a:r>
              <a:rPr lang="es-CO" dirty="0"/>
              <a:t> 2021-2024 y Vigencias Futuras</a:t>
            </a:r>
          </a:p>
          <a:p>
            <a:r>
              <a:rPr lang="es-CO" dirty="0"/>
              <a:t>Solicitudes </a:t>
            </a:r>
            <a:r>
              <a:rPr lang="es-CO" dirty="0" err="1"/>
              <a:t>MGMP</a:t>
            </a:r>
            <a:r>
              <a:rPr lang="es-CO" dirty="0"/>
              <a:t> 2021-2024 Funcionamiento</a:t>
            </a:r>
          </a:p>
          <a:p>
            <a:r>
              <a:rPr lang="es-CO" dirty="0"/>
              <a:t>Solicitudes MGMP 2021-2024 </a:t>
            </a:r>
            <a:r>
              <a:rPr lang="es-CO" dirty="0" smtClean="0"/>
              <a:t>Inversión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697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EA945E6-9FFB-42B6-AE42-D09A7466FC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Principales metas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A35AD4-8888-4306-94F2-DE7FCFEBF5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CO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556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147A00F9-85D5-482F-8929-515BA65B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5" y="715808"/>
            <a:ext cx="4522506" cy="559387"/>
          </a:xfrm>
        </p:spPr>
        <p:txBody>
          <a:bodyPr/>
          <a:lstStyle/>
          <a:p>
            <a:r>
              <a:rPr lang="es-CO" dirty="0"/>
              <a:t>Principales metas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C7E4799-0F53-4A92-81A5-D4162B3A1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Incluya los principales indicadores y metas de Producto del Plan Nacional de Desarrollo</a:t>
            </a:r>
          </a:p>
          <a:p>
            <a:endParaRPr lang="es-CO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="" xmlns:a16="http://schemas.microsoft.com/office/drawing/2014/main" id="{9B18848A-D447-4D86-BAA4-48F4632ED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94395"/>
              </p:ext>
            </p:extLst>
          </p:nvPr>
        </p:nvGraphicFramePr>
        <p:xfrm>
          <a:off x="1569309" y="1825619"/>
          <a:ext cx="8858268" cy="4297620"/>
        </p:xfrm>
        <a:graphic>
          <a:graphicData uri="http://schemas.openxmlformats.org/drawingml/2006/table">
            <a:tbl>
              <a:tblPr/>
              <a:tblGrid>
                <a:gridCol w="1096738">
                  <a:extLst>
                    <a:ext uri="{9D8B030D-6E8A-4147-A177-3AD203B41FA5}">
                      <a16:colId xmlns="" xmlns:a16="http://schemas.microsoft.com/office/drawing/2014/main" val="1644160051"/>
                    </a:ext>
                  </a:extLst>
                </a:gridCol>
                <a:gridCol w="1392013">
                  <a:extLst>
                    <a:ext uri="{9D8B030D-6E8A-4147-A177-3AD203B41FA5}">
                      <a16:colId xmlns="" xmlns:a16="http://schemas.microsoft.com/office/drawing/2014/main" val="1698063110"/>
                    </a:ext>
                  </a:extLst>
                </a:gridCol>
                <a:gridCol w="1392013">
                  <a:extLst>
                    <a:ext uri="{9D8B030D-6E8A-4147-A177-3AD203B41FA5}">
                      <a16:colId xmlns="" xmlns:a16="http://schemas.microsoft.com/office/drawing/2014/main" val="223442210"/>
                    </a:ext>
                  </a:extLst>
                </a:gridCol>
                <a:gridCol w="622188">
                  <a:extLst>
                    <a:ext uri="{9D8B030D-6E8A-4147-A177-3AD203B41FA5}">
                      <a16:colId xmlns="" xmlns:a16="http://schemas.microsoft.com/office/drawing/2014/main" val="3978616021"/>
                    </a:ext>
                  </a:extLst>
                </a:gridCol>
                <a:gridCol w="622188">
                  <a:extLst>
                    <a:ext uri="{9D8B030D-6E8A-4147-A177-3AD203B41FA5}">
                      <a16:colId xmlns="" xmlns:a16="http://schemas.microsoft.com/office/drawing/2014/main" val="2842281788"/>
                    </a:ext>
                  </a:extLst>
                </a:gridCol>
                <a:gridCol w="622188">
                  <a:extLst>
                    <a:ext uri="{9D8B030D-6E8A-4147-A177-3AD203B41FA5}">
                      <a16:colId xmlns="" xmlns:a16="http://schemas.microsoft.com/office/drawing/2014/main" val="936715682"/>
                    </a:ext>
                  </a:extLst>
                </a:gridCol>
                <a:gridCol w="622188">
                  <a:extLst>
                    <a:ext uri="{9D8B030D-6E8A-4147-A177-3AD203B41FA5}">
                      <a16:colId xmlns="" xmlns:a16="http://schemas.microsoft.com/office/drawing/2014/main" val="3693647364"/>
                    </a:ext>
                  </a:extLst>
                </a:gridCol>
                <a:gridCol w="622188">
                  <a:extLst>
                    <a:ext uri="{9D8B030D-6E8A-4147-A177-3AD203B41FA5}">
                      <a16:colId xmlns="" xmlns:a16="http://schemas.microsoft.com/office/drawing/2014/main" val="2435612221"/>
                    </a:ext>
                  </a:extLst>
                </a:gridCol>
                <a:gridCol w="622188">
                  <a:extLst>
                    <a:ext uri="{9D8B030D-6E8A-4147-A177-3AD203B41FA5}">
                      <a16:colId xmlns="" xmlns:a16="http://schemas.microsoft.com/office/drawing/2014/main" val="314834179"/>
                    </a:ext>
                  </a:extLst>
                </a:gridCol>
                <a:gridCol w="622188">
                  <a:extLst>
                    <a:ext uri="{9D8B030D-6E8A-4147-A177-3AD203B41FA5}">
                      <a16:colId xmlns="" xmlns:a16="http://schemas.microsoft.com/office/drawing/2014/main" val="463164670"/>
                    </a:ext>
                  </a:extLst>
                </a:gridCol>
                <a:gridCol w="622188">
                  <a:extLst>
                    <a:ext uri="{9D8B030D-6E8A-4147-A177-3AD203B41FA5}">
                      <a16:colId xmlns="" xmlns:a16="http://schemas.microsoft.com/office/drawing/2014/main" val="1902132756"/>
                    </a:ext>
                  </a:extLst>
                </a:gridCol>
              </a:tblGrid>
              <a:tr h="21142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ES" sz="1000" b="1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Millones de pesos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PND 2019-2022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MGMP 2021 - 2024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5188483"/>
                  </a:ext>
                </a:extLst>
              </a:tr>
              <a:tr h="18215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Metas Plan Nacional de Desarrollo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 2019-2022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8721894"/>
                  </a:ext>
                </a:extLst>
              </a:tr>
              <a:tr h="16263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Indicador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7244356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Unidad de Medida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4454384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8615633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Recursos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79733340"/>
                  </a:ext>
                </a:extLst>
              </a:tr>
              <a:tr h="16263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Indicador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8638754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Unidad de Medida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7941265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9537203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Recursos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9047430"/>
                  </a:ext>
                </a:extLst>
              </a:tr>
              <a:tr h="16263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Indicador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602777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Unidad de Medida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3867630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94190679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Recursos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2235822"/>
                  </a:ext>
                </a:extLst>
              </a:tr>
              <a:tr h="16263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Indicador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6862153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Unidad de Medida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0420455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447813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Recursos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072736"/>
                  </a:ext>
                </a:extLst>
              </a:tr>
              <a:tr h="16263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Indicador 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4447484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Unidad de Medida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9240334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9679207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Recursos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0342671"/>
                  </a:ext>
                </a:extLst>
              </a:tr>
              <a:tr h="16263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Indicador 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3717459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Unidad de Medida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6619553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7370336"/>
                  </a:ext>
                </a:extLst>
              </a:tr>
              <a:tr h="1626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Recursos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376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4830055"/>
                  </a:ext>
                </a:extLst>
              </a:tr>
            </a:tbl>
          </a:graphicData>
        </a:graphic>
      </p:graphicFrame>
      <p:sp>
        <p:nvSpPr>
          <p:cNvPr id="6" name="Title 15">
            <a:extLst>
              <a:ext uri="{FF2B5EF4-FFF2-40B4-BE49-F238E27FC236}">
                <a16:creationId xmlns="" xmlns:a16="http://schemas.microsoft.com/office/drawing/2014/main" id="{A5CC5F89-968E-4512-B85A-C6BC2337821C}"/>
              </a:ext>
            </a:extLst>
          </p:cNvPr>
          <p:cNvSpPr txBox="1">
            <a:spLocks/>
          </p:cNvSpPr>
          <p:nvPr/>
        </p:nvSpPr>
        <p:spPr>
          <a:xfrm>
            <a:off x="6602681" y="473433"/>
            <a:ext cx="5189517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0" kern="1200" spc="-150">
                <a:solidFill>
                  <a:schemeClr val="tx1"/>
                </a:solidFill>
                <a:latin typeface="Work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CO" sz="3200" dirty="0" smtClean="0"/>
              <a:t>Instituto Nacional de Salud</a:t>
            </a:r>
            <a:endParaRPr lang="es-CO" sz="3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669774" y="6169420"/>
            <a:ext cx="513853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es-CO" b="1" dirty="0" smtClean="0"/>
              <a:t>El INS no tiene metas en el PND asignadas</a:t>
            </a:r>
            <a:endParaRPr lang="es-CO" b="1" dirty="0" smtClean="0"/>
          </a:p>
        </p:txBody>
      </p:sp>
    </p:spTree>
    <p:extLst>
      <p:ext uri="{BB962C8B-B14F-4D97-AF65-F5344CB8AC3E}">
        <p14:creationId xmlns:p14="http://schemas.microsoft.com/office/powerpoint/2010/main" val="19121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BF9024-8020-45D8-80DC-C010FECB19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s-CO" dirty="0"/>
              <a:t>Ingresos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F474FB92-D38F-4078-BAA8-B8932BB772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CO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4156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147A00F9-85D5-482F-8929-515BA65B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5" y="473434"/>
            <a:ext cx="2991162" cy="559387"/>
          </a:xfrm>
        </p:spPr>
        <p:txBody>
          <a:bodyPr/>
          <a:lstStyle/>
          <a:p>
            <a:r>
              <a:rPr lang="es-CO" dirty="0"/>
              <a:t>Ingresos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C7E4799-0F53-4A92-81A5-D4162B3A1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65" y="1041624"/>
            <a:ext cx="11614384" cy="360939"/>
          </a:xfrm>
        </p:spPr>
        <p:txBody>
          <a:bodyPr/>
          <a:lstStyle/>
          <a:p>
            <a:r>
              <a:rPr lang="es-CO" dirty="0"/>
              <a:t>Incluir solicitud para los ingresos de cada entidad del Sector</a:t>
            </a:r>
          </a:p>
          <a:p>
            <a:endParaRPr lang="es-CO" dirty="0"/>
          </a:p>
        </p:txBody>
      </p:sp>
      <p:sp>
        <p:nvSpPr>
          <p:cNvPr id="13" name="Title 15">
            <a:extLst>
              <a:ext uri="{FF2B5EF4-FFF2-40B4-BE49-F238E27FC236}">
                <a16:creationId xmlns="" xmlns:a16="http://schemas.microsoft.com/office/drawing/2014/main" id="{A5CC5F89-968E-4512-B85A-C6BC2337821C}"/>
              </a:ext>
            </a:extLst>
          </p:cNvPr>
          <p:cNvSpPr txBox="1">
            <a:spLocks/>
          </p:cNvSpPr>
          <p:nvPr/>
        </p:nvSpPr>
        <p:spPr>
          <a:xfrm>
            <a:off x="6602681" y="473433"/>
            <a:ext cx="5189517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0" kern="1200" spc="-150">
                <a:solidFill>
                  <a:schemeClr val="tx1"/>
                </a:solidFill>
                <a:latin typeface="Work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CO" sz="3200" dirty="0" smtClean="0"/>
              <a:t>Instituto Nacional de Salud</a:t>
            </a:r>
            <a:endParaRPr lang="es-CO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40" y="1411366"/>
            <a:ext cx="11167823" cy="52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147A00F9-85D5-482F-8929-515BA65B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5" y="473434"/>
            <a:ext cx="11613596" cy="559387"/>
          </a:xfrm>
        </p:spPr>
        <p:txBody>
          <a:bodyPr/>
          <a:lstStyle/>
          <a:p>
            <a:r>
              <a:rPr lang="es-CO" dirty="0"/>
              <a:t>Ingresos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C7E4799-0F53-4A92-81A5-D4162B3A1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65" y="1008573"/>
            <a:ext cx="11614384" cy="360939"/>
          </a:xfrm>
        </p:spPr>
        <p:txBody>
          <a:bodyPr/>
          <a:lstStyle/>
          <a:p>
            <a:r>
              <a:rPr lang="es-CO" dirty="0"/>
              <a:t>Supuestos cálculo de ingresos</a:t>
            </a:r>
          </a:p>
          <a:p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1057588" y="2759112"/>
            <a:ext cx="10082150" cy="1785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fontAlgn="ctr">
              <a:buAutoNum type="arabicPeriod"/>
            </a:pPr>
            <a:r>
              <a:rPr lang="es-CO" dirty="0" smtClean="0"/>
              <a:t>Los </a:t>
            </a:r>
            <a:r>
              <a:rPr lang="es-CO" dirty="0"/>
              <a:t>ingresos propios provienen principalmente de la venta de bienes y servicios, siendo el principal producto el Suero Antiofídico Polivalente, Exámenes de laboratorio, capacitaciones, asistencias</a:t>
            </a:r>
            <a:r>
              <a:rPr lang="es-CO" dirty="0" smtClean="0"/>
              <a:t>.</a:t>
            </a:r>
          </a:p>
          <a:p>
            <a:pPr marL="342900" indent="-342900" fontAlgn="ctr">
              <a:buAutoNum type="arabicPeriod"/>
            </a:pPr>
            <a:endParaRPr lang="es-CO" sz="2000" dirty="0" smtClean="0">
              <a:solidFill>
                <a:srgbClr val="203764"/>
              </a:solidFill>
              <a:latin typeface="Calibri" panose="020F0502020204030204" pitchFamily="34" charset="0"/>
            </a:endParaRPr>
          </a:p>
          <a:p>
            <a:pPr marL="342900" indent="-342900" fontAlgn="ctr">
              <a:buFontTx/>
              <a:buAutoNum type="arabicPeriod"/>
            </a:pPr>
            <a:r>
              <a:rPr lang="es-CO" dirty="0" smtClean="0"/>
              <a:t>Excedente </a:t>
            </a:r>
            <a:r>
              <a:rPr lang="es-CO" dirty="0"/>
              <a:t>financiero, se realiza una proyección de acuerdo con los ingresos recibidos; según el CONPES para la presente vigencia se estiman $</a:t>
            </a:r>
            <a:r>
              <a:rPr lang="es-CO" dirty="0" smtClean="0"/>
              <a:t>1.016.000.000</a:t>
            </a:r>
            <a:endParaRPr lang="es-CO" sz="2000" dirty="0">
              <a:solidFill>
                <a:srgbClr val="203764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5">
            <a:extLst>
              <a:ext uri="{FF2B5EF4-FFF2-40B4-BE49-F238E27FC236}">
                <a16:creationId xmlns="" xmlns:a16="http://schemas.microsoft.com/office/drawing/2014/main" id="{A5CC5F89-968E-4512-B85A-C6BC2337821C}"/>
              </a:ext>
            </a:extLst>
          </p:cNvPr>
          <p:cNvSpPr txBox="1">
            <a:spLocks/>
          </p:cNvSpPr>
          <p:nvPr/>
        </p:nvSpPr>
        <p:spPr>
          <a:xfrm>
            <a:off x="6602681" y="473433"/>
            <a:ext cx="5189517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0" kern="1200" spc="-150">
                <a:solidFill>
                  <a:schemeClr val="tx1"/>
                </a:solidFill>
                <a:latin typeface="Work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CO" sz="3200" dirty="0" smtClean="0"/>
              <a:t>Instituto Nacional de Salud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4988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147A00F9-85D5-482F-8929-515BA65B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5" y="473434"/>
            <a:ext cx="11613596" cy="559387"/>
          </a:xfrm>
        </p:spPr>
        <p:txBody>
          <a:bodyPr/>
          <a:lstStyle/>
          <a:p>
            <a:r>
              <a:rPr lang="es-CO" dirty="0"/>
              <a:t>Ingresos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C7E4799-0F53-4A92-81A5-D4162B3A1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865" y="1008573"/>
            <a:ext cx="11614384" cy="360939"/>
          </a:xfrm>
        </p:spPr>
        <p:txBody>
          <a:bodyPr/>
          <a:lstStyle/>
          <a:p>
            <a:r>
              <a:rPr lang="es-CO" dirty="0"/>
              <a:t>Tendencia de ingresos propios</a:t>
            </a:r>
          </a:p>
          <a:p>
            <a:endParaRPr lang="es-CO" dirty="0"/>
          </a:p>
        </p:txBody>
      </p:sp>
      <p:sp>
        <p:nvSpPr>
          <p:cNvPr id="7" name="Title 15">
            <a:extLst>
              <a:ext uri="{FF2B5EF4-FFF2-40B4-BE49-F238E27FC236}">
                <a16:creationId xmlns="" xmlns:a16="http://schemas.microsoft.com/office/drawing/2014/main" id="{A5CC5F89-968E-4512-B85A-C6BC2337821C}"/>
              </a:ext>
            </a:extLst>
          </p:cNvPr>
          <p:cNvSpPr txBox="1">
            <a:spLocks/>
          </p:cNvSpPr>
          <p:nvPr/>
        </p:nvSpPr>
        <p:spPr>
          <a:xfrm>
            <a:off x="6602681" y="473433"/>
            <a:ext cx="5189517" cy="55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0" kern="1200" spc="-150">
                <a:solidFill>
                  <a:schemeClr val="tx1"/>
                </a:solidFill>
                <a:latin typeface="Work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CO" sz="3200" dirty="0" smtClean="0"/>
              <a:t>Instituto Nacional de Salud</a:t>
            </a:r>
            <a:endParaRPr lang="es-CO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81" y="2755460"/>
            <a:ext cx="3438525" cy="26765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296" y="1904651"/>
            <a:ext cx="7119602" cy="414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9BF9024-8020-45D8-80DC-C010FECB19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s-CO" dirty="0"/>
              <a:t>Solicitudes </a:t>
            </a:r>
            <a:r>
              <a:rPr lang="es-CO" dirty="0" err="1"/>
              <a:t>MGMP</a:t>
            </a:r>
            <a:r>
              <a:rPr lang="es-CO" dirty="0"/>
              <a:t> 2021-2024 y Vigencias Futuras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F474FB92-D38F-4078-BAA8-B8932BB772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CO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8831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18-11 Plantilla Presentaciones Dir Gen DNP V.2.1">
  <a:themeElements>
    <a:clrScheme name="DNP - 2018-2022">
      <a:dk1>
        <a:srgbClr val="004A84"/>
      </a:dk1>
      <a:lt1>
        <a:srgbClr val="FFFFFF"/>
      </a:lt1>
      <a:dk2>
        <a:srgbClr val="6699FF"/>
      </a:dk2>
      <a:lt2>
        <a:srgbClr val="FFFFFF"/>
      </a:lt2>
      <a:accent1>
        <a:srgbClr val="069169"/>
      </a:accent1>
      <a:accent2>
        <a:srgbClr val="3366CC"/>
      </a:accent2>
      <a:accent3>
        <a:srgbClr val="E20000"/>
      </a:accent3>
      <a:accent4>
        <a:srgbClr val="8400A4"/>
      </a:accent4>
      <a:accent5>
        <a:srgbClr val="FFAB00"/>
      </a:accent5>
      <a:accent6>
        <a:srgbClr val="E2ECFD"/>
      </a:accent6>
      <a:hlink>
        <a:srgbClr val="000000"/>
      </a:hlink>
      <a:folHlink>
        <a:srgbClr val="000000"/>
      </a:folHlink>
    </a:clrScheme>
    <a:fontScheme name="DNP">
      <a:majorFont>
        <a:latin typeface="Work Sans Semi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l">
          <a:spcBef>
            <a:spcPts val="600"/>
          </a:spcBef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8-11 Plantilla Presentaciones Dir Gen DNP V.2.1" id="{40F9248C-CEF6-4EA2-ACB8-682C4C3EF460}" vid="{24889DA1-A3C0-4432-A378-200C59A32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laneación" ma:contentTypeID="0x010100F2576352EF1E2047810718AA502A502B060079F295C33EC5164F947AF9BBBFFC7831" ma:contentTypeVersion="8" ma:contentTypeDescription="" ma:contentTypeScope="" ma:versionID="d8574af3a078e7c6e554f7a0b42b8f45">
  <xsd:schema xmlns:xsd="http://www.w3.org/2001/XMLSchema" xmlns:xs="http://www.w3.org/2001/XMLSchema" xmlns:p="http://schemas.microsoft.com/office/2006/metadata/properties" xmlns:ns2="3bfbf733-a6c3-488d-a481-abc1b690c7db" xmlns:ns3="6a9730b5-b560-4b8f-81e5-dc95ab14b816" targetNamespace="http://schemas.microsoft.com/office/2006/metadata/properties" ma:root="true" ma:fieldsID="395137765292fa534307e79f116550f8" ns2:_="" ns3:_="">
    <xsd:import namespace="3bfbf733-a6c3-488d-a481-abc1b690c7db"/>
    <xsd:import namespace="6a9730b5-b560-4b8f-81e5-dc95ab14b81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ño" minOccurs="0"/>
                <xsd:element ref="ns2:TaxCatchAll" minOccurs="0"/>
                <xsd:element ref="ns2:TaxCatchAllLabel" minOccurs="0"/>
                <xsd:element ref="ns2:obb0511176b0417c8b170613196040d4" minOccurs="0"/>
                <xsd:element ref="ns3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bf733-a6c3-488d-a481-abc1b690c7d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ño" ma:index="11" nillable="true" ma:displayName="Ano" ma:default="2016" ma:format="Dropdown" ma:internalName="A_x00f1_o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</xsd:restriction>
      </xsd:simpleType>
    </xsd:element>
    <xsd:element name="TaxCatchAll" ma:index="12" nillable="true" ma:displayName="Columna global de taxonomía" ma:hidden="true" ma:list="{6682e8e0-05c2-4d31-b076-6f2dc7a6ffaf}" ma:internalName="TaxCatchAll" ma:showField="CatchAllData" ma:web="3bfbf733-a6c3-488d-a481-abc1b690c7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Columna global de taxonomía1" ma:hidden="true" ma:list="{6682e8e0-05c2-4d31-b076-6f2dc7a6ffaf}" ma:internalName="TaxCatchAllLabel" ma:readOnly="true" ma:showField="CatchAllDataLabel" ma:web="3bfbf733-a6c3-488d-a481-abc1b690c7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bb0511176b0417c8b170613196040d4" ma:index="14" nillable="true" ma:taxonomy="true" ma:internalName="obb0511176b0417c8b170613196040d4" ma:taxonomyFieldName="Tipo_x0020_de_x0020_informaci_x00f3_n_x0020_documento_x0020_o_x0020_proceso" ma:displayName="Tipo de información documento o proceso" ma:default="" ma:fieldId="{8bb05111-76b0-417c-8b17-0613196040d4}" ma:sspId="db7c8d2a-9a43-4318-8fc1-f38eea5fd839" ma:termSetId="6d28253f-3fd9-46c7-9dcb-886fa22ff11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730b5-b560-4b8f-81e5-dc95ab14b816" elementFormDefault="qualified">
    <xsd:import namespace="http://schemas.microsoft.com/office/2006/documentManagement/types"/>
    <xsd:import namespace="http://schemas.microsoft.com/office/infopath/2007/PartnerControls"/>
    <xsd:element name="Orden" ma:index="16" nillable="true" ma:displayName="Orden" ma:internalName="Orden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bf733-a6c3-488d-a481-abc1b690c7db"/>
    <Año xmlns="3bfbf733-a6c3-488d-a481-abc1b690c7db">2016</Año>
    <Orden xmlns="6a9730b5-b560-4b8f-81e5-dc95ab14b816" xsi:nil="true"/>
    <obb0511176b0417c8b170613196040d4 xmlns="3bfbf733-a6c3-488d-a481-abc1b690c7db">
      <Terms xmlns="http://schemas.microsoft.com/office/infopath/2007/PartnerControls"/>
    </obb0511176b0417c8b170613196040d4>
    <_dlc_DocId xmlns="3bfbf733-a6c3-488d-a481-abc1b690c7db">AVMXRNAJRR5T-1995372258-5</_dlc_DocId>
    <_dlc_DocIdUrl xmlns="3bfbf733-a6c3-488d-a481-abc1b690c7db">
      <Url>https://www.ins.gov.co/Transparencia/_layouts/15/DocIdRedir.aspx?ID=AVMXRNAJRR5T-1995372258-5</Url>
      <Description>AVMXRNAJRR5T-1995372258-5</Description>
    </_dlc_DocIdUrl>
  </documentManagement>
</p:properties>
</file>

<file path=customXml/itemProps1.xml><?xml version="1.0" encoding="utf-8"?>
<ds:datastoreItem xmlns:ds="http://schemas.openxmlformats.org/officeDocument/2006/customXml" ds:itemID="{96B08D9D-BA56-463D-A962-C896B4630CC1}"/>
</file>

<file path=customXml/itemProps2.xml><?xml version="1.0" encoding="utf-8"?>
<ds:datastoreItem xmlns:ds="http://schemas.openxmlformats.org/officeDocument/2006/customXml" ds:itemID="{026A3345-75CE-4B57-BBAA-4119B1494BD4}"/>
</file>

<file path=customXml/itemProps3.xml><?xml version="1.0" encoding="utf-8"?>
<ds:datastoreItem xmlns:ds="http://schemas.openxmlformats.org/officeDocument/2006/customXml" ds:itemID="{4FAEB08D-8E3B-4BA2-9405-35E168BFEB75}"/>
</file>

<file path=customXml/itemProps4.xml><?xml version="1.0" encoding="utf-8"?>
<ds:datastoreItem xmlns:ds="http://schemas.openxmlformats.org/officeDocument/2006/customXml" ds:itemID="{AE06E0C5-8436-4097-BF9D-BD51EE694A30}"/>
</file>

<file path=docProps/app.xml><?xml version="1.0" encoding="utf-8"?>
<Properties xmlns="http://schemas.openxmlformats.org/officeDocument/2006/extended-properties" xmlns:vt="http://schemas.openxmlformats.org/officeDocument/2006/docPropsVTypes">
  <Template>2018-11 Plantilla Presentaciones Dir Gen DNP V.2.1</Template>
  <TotalTime>2943</TotalTime>
  <Words>387</Words>
  <Application>Microsoft Office PowerPoint</Application>
  <PresentationFormat>Panorámica</PresentationFormat>
  <Paragraphs>319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Work Sans SemiBold</vt:lpstr>
      <vt:lpstr>Courier New</vt:lpstr>
      <vt:lpstr>Montserrat</vt:lpstr>
      <vt:lpstr>Calibri</vt:lpstr>
      <vt:lpstr>Wingdings</vt:lpstr>
      <vt:lpstr>Work Sans</vt:lpstr>
      <vt:lpstr>Arial</vt:lpstr>
      <vt:lpstr>2018-11 Plantilla Presentaciones Dir Gen DNP V.2.1</vt:lpstr>
      <vt:lpstr>Presentación de PowerPoint</vt:lpstr>
      <vt:lpstr>Presentación de PowerPoint</vt:lpstr>
      <vt:lpstr>Presentación de PowerPoint</vt:lpstr>
      <vt:lpstr>Principales metas</vt:lpstr>
      <vt:lpstr>Presentación de PowerPoint</vt:lpstr>
      <vt:lpstr>Ingresos</vt:lpstr>
      <vt:lpstr>Ingresos</vt:lpstr>
      <vt:lpstr>Ingresos</vt:lpstr>
      <vt:lpstr>Presentación de PowerPoint</vt:lpstr>
      <vt:lpstr>3. Solicitud Sector MGMP 2021 - 2024</vt:lpstr>
      <vt:lpstr>3. Vigencias Futuras MGMP 2021 - 2024</vt:lpstr>
      <vt:lpstr>3. Vigencias Futuras MGMP 2021 - 2024</vt:lpstr>
      <vt:lpstr>Presentación de PowerPoint</vt:lpstr>
      <vt:lpstr>4. Solicitud MGMP Funcionamiento</vt:lpstr>
      <vt:lpstr>4.1 Solicitud MGMP Funcionamiento</vt:lpstr>
      <vt:lpstr>4.2 Solicitud MGMP Funcionamiento</vt:lpstr>
      <vt:lpstr>Presentación de PowerPoint</vt:lpstr>
      <vt:lpstr>5. Solicitud MGMP Inversión</vt:lpstr>
      <vt:lpstr>5.2 Solicitud MGMP Inversión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 Carbonari Winter</dc:creator>
  <cp:lastModifiedBy>Luis Antonio Ayala Ramirez</cp:lastModifiedBy>
  <cp:revision>155</cp:revision>
  <dcterms:created xsi:type="dcterms:W3CDTF">2018-08-17T21:02:24Z</dcterms:created>
  <dcterms:modified xsi:type="dcterms:W3CDTF">2020-07-18T00:17:12Z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0x010100F2576352EF1E2047810718AA502A502B060079F295C33EC5164F947AF9BBBFFC7831</vt:lpwstr>
  </property>
  <property fmtid="{D5CDD505-2E9C-101B-9397-08002B2CF9AE}" pid="3" name="_dlc_DocIdItemGuid">
    <vt:lpwstr>bfdb7ef1-af82-419f-9d12-9c578d1a9c08</vt:lpwstr>
  </property>
  <property fmtid="{D5CDD505-2E9C-101B-9397-08002B2CF9AE}" pid="4" name="Tipo de información documento o proceso">
    <vt:lpwstr/>
  </property>
</Properties>
</file>